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79" r:id="rId5"/>
    <p:sldId id="269" r:id="rId6"/>
    <p:sldId id="275" r:id="rId7"/>
    <p:sldId id="276" r:id="rId8"/>
    <p:sldId id="277" r:id="rId9"/>
    <p:sldId id="278" r:id="rId10"/>
    <p:sldId id="270" r:id="rId11"/>
    <p:sldId id="273" r:id="rId12"/>
    <p:sldId id="282" r:id="rId13"/>
    <p:sldId id="280" r:id="rId14"/>
    <p:sldId id="281" r:id="rId15"/>
    <p:sldId id="283" r:id="rId16"/>
    <p:sldId id="274" r:id="rId17"/>
    <p:sldId id="284" r:id="rId18"/>
    <p:sldId id="271" r:id="rId19"/>
    <p:sldId id="265" r:id="rId20"/>
    <p:sldId id="260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248" autoAdjust="0"/>
    <p:restoredTop sz="84434" autoAdjust="0"/>
  </p:normalViewPr>
  <p:slideViewPr>
    <p:cSldViewPr>
      <p:cViewPr varScale="1">
        <p:scale>
          <a:sx n="96" d="100"/>
          <a:sy n="96" d="100"/>
        </p:scale>
        <p:origin x="28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50" d="100"/>
          <a:sy n="150" d="100"/>
        </p:scale>
        <p:origin x="247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06675-D2F2-4E24-840B-8C92D4044F64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92C32-3E60-4021-94AC-6F7953A82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2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The Last One</a:t>
            </a:r>
            <a:r>
              <a:rPr lang="ko-KR" altLang="en-US" dirty="0"/>
              <a:t>의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팀원은 </a:t>
            </a:r>
            <a:r>
              <a:rPr lang="ko-KR" altLang="en-US" dirty="0" err="1"/>
              <a:t>황성섭</a:t>
            </a:r>
            <a:r>
              <a:rPr lang="en-US" altLang="ko-KR" dirty="0"/>
              <a:t>, </a:t>
            </a:r>
            <a:r>
              <a:rPr lang="ko-KR" altLang="en-US" dirty="0" err="1"/>
              <a:t>권창현</a:t>
            </a:r>
            <a:r>
              <a:rPr lang="en-US" altLang="ko-KR" dirty="0"/>
              <a:t>, </a:t>
            </a:r>
            <a:r>
              <a:rPr lang="ko-KR" altLang="en-US" dirty="0"/>
              <a:t>송슬기입니다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06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맵은</a:t>
            </a:r>
            <a:r>
              <a:rPr lang="ko-KR" altLang="en-US" dirty="0"/>
              <a:t> 두가지 </a:t>
            </a:r>
            <a:r>
              <a:rPr lang="ko-KR" altLang="en-US" dirty="0" err="1"/>
              <a:t>맵으로</a:t>
            </a:r>
            <a:r>
              <a:rPr lang="ko-KR" altLang="en-US" dirty="0"/>
              <a:t> 도시와 </a:t>
            </a:r>
            <a:r>
              <a:rPr lang="ko-KR" altLang="en-US" dirty="0" err="1"/>
              <a:t>사막맵이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크기는 </a:t>
            </a:r>
            <a:r>
              <a:rPr lang="en-US" altLang="ko-KR" dirty="0"/>
              <a:t>2000X3000unit</a:t>
            </a:r>
            <a:r>
              <a:rPr lang="ko-KR" altLang="en-US" dirty="0"/>
              <a:t>으로 동일하며 각각 </a:t>
            </a:r>
            <a:r>
              <a:rPr lang="ko-KR" altLang="en-US" dirty="0" err="1"/>
              <a:t>맵의</a:t>
            </a:r>
            <a:r>
              <a:rPr lang="ko-KR" altLang="en-US" dirty="0"/>
              <a:t> 특징에 맞는 건축물 및 여러 장애물로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도시는 초목이 많고 사막은 초목이 적어 엄폐에 불리합니다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221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차량을 활용하면 더욱 빠르게 이동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안전지역은 게임 시작 시 랜덤으로 설정되고 그 중심을 기준으로 원이 점점 줄어듭니다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원의 바깥에 있을 경우 지속적으로 플레이어의 체력이 닳게 되어 항상 안전지역을 의식하며 플레이해야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2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좀비 모드는 일반모드에 추가적으로 좀비가 등장하는 모드입니다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좀비는 게임 시작 </a:t>
            </a:r>
            <a:r>
              <a:rPr lang="en-US" altLang="ko-KR" dirty="0"/>
              <a:t>3</a:t>
            </a:r>
            <a:r>
              <a:rPr lang="ko-KR" altLang="en-US" dirty="0"/>
              <a:t>분 뒤 첫번째 안전지역내에 랜덤하게 등장합니다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좀비의 탐지 반경안에 들어갈 경우 플레이어를 추적하게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방법은 다음과 같습니다 기본적으로 </a:t>
            </a:r>
            <a:r>
              <a:rPr lang="en-US" altLang="ko-KR" dirty="0"/>
              <a:t>WSAD</a:t>
            </a:r>
            <a:r>
              <a:rPr lang="ko-KR" altLang="en-US" dirty="0"/>
              <a:t>와 마우스를 사용하는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부가적인 조작키가 여러가지</a:t>
            </a:r>
            <a:r>
              <a:rPr lang="en-US" altLang="ko-KR" dirty="0"/>
              <a:t>….</a:t>
            </a:r>
            <a:r>
              <a:rPr lang="ko-KR" altLang="en-US" dirty="0"/>
              <a:t> 등등</a:t>
            </a:r>
            <a:r>
              <a:rPr lang="en-US" altLang="ko-KR" dirty="0"/>
              <a:t>….</a:t>
            </a:r>
            <a:r>
              <a:rPr lang="ko-KR" altLang="en-US" dirty="0"/>
              <a:t>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9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흐름은 게임을 시작하여 이동 및 아이템을 획득하며 적을 발견하여 싸울 것인지</a:t>
            </a:r>
            <a:r>
              <a:rPr lang="en-US" altLang="ko-KR" dirty="0"/>
              <a:t>? </a:t>
            </a:r>
            <a:r>
              <a:rPr lang="ko-KR" altLang="en-US" dirty="0"/>
              <a:t>를 판단하고 싸워 이기면 계속 살아남을 수 있지만 체력이</a:t>
            </a:r>
            <a:r>
              <a:rPr lang="en-US" altLang="ko-KR" dirty="0"/>
              <a:t> 0</a:t>
            </a:r>
            <a:r>
              <a:rPr lang="ko-KR" altLang="en-US" dirty="0"/>
              <a:t>이 되면 패배하게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생존자가</a:t>
            </a:r>
            <a:r>
              <a:rPr lang="en-US" altLang="ko-KR" dirty="0"/>
              <a:t> 1</a:t>
            </a:r>
            <a:r>
              <a:rPr lang="ko-KR" altLang="en-US" dirty="0"/>
              <a:t>명이 되면 게임에 승리하게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7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개발환경은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77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기술적요소 및 중점 연구 분야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………….~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3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 게임과의 비교입니다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PS4</a:t>
            </a:r>
            <a:r>
              <a:rPr lang="ko-KR" altLang="en-US" dirty="0"/>
              <a:t>게임인 </a:t>
            </a:r>
            <a:r>
              <a:rPr lang="ko-KR" altLang="en-US" dirty="0" err="1"/>
              <a:t>데드네이션으로</a:t>
            </a:r>
            <a:r>
              <a:rPr lang="ko-KR" altLang="en-US" dirty="0"/>
              <a:t> 좀비를 죽여 생존해서 스테이지를 진행하는 슈팅 게임입니다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 Last One</a:t>
            </a:r>
            <a:r>
              <a:rPr lang="ko-KR" altLang="en-US" dirty="0"/>
              <a:t>은 </a:t>
            </a:r>
            <a:r>
              <a:rPr lang="ko-KR" altLang="en-US" dirty="0" err="1"/>
              <a:t>벡뷰를</a:t>
            </a:r>
            <a:r>
              <a:rPr lang="ko-KR" altLang="en-US" dirty="0"/>
              <a:t> 추가하여 아이템 획득을 위한 긴장감을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대규모 </a:t>
            </a:r>
            <a:r>
              <a:rPr lang="ko-KR" altLang="en-US" dirty="0" err="1"/>
              <a:t>맵을</a:t>
            </a:r>
            <a:r>
              <a:rPr lang="ko-KR" altLang="en-US" dirty="0"/>
              <a:t> 통해 좀비 뿐만 아니라 멀티플레이어와의 전투를 하며 생존 플레이를 가능하게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5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구성원 역할 분담입니다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………….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1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계획을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저희팀은</a:t>
            </a:r>
            <a:r>
              <a:rPr lang="ko-KR" altLang="en-US" dirty="0"/>
              <a:t> 중간발표때 까지 </a:t>
            </a:r>
            <a:r>
              <a:rPr lang="ko-KR" altLang="en-US" dirty="0" err="1"/>
              <a:t>도시맵을</a:t>
            </a:r>
            <a:r>
              <a:rPr lang="ko-KR" altLang="en-US" dirty="0"/>
              <a:t> 바탕으로 일반 및 좀비 모드까지 기본적인 게임플레이가 가능하도록 개발하겠습니다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85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이렇게 구성되어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8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목적입니다</a:t>
            </a:r>
            <a:r>
              <a:rPr lang="en-US" altLang="ko-KR" dirty="0"/>
              <a:t>. </a:t>
            </a:r>
            <a:r>
              <a:rPr lang="ko-KR" altLang="en-US" dirty="0"/>
              <a:t>저희 팀은 유니티를 활용하여 최대 </a:t>
            </a:r>
            <a:r>
              <a:rPr lang="en-US" altLang="ko-KR" dirty="0"/>
              <a:t>50</a:t>
            </a:r>
            <a:r>
              <a:rPr lang="ko-KR" altLang="en-US" dirty="0"/>
              <a:t>명의 유저가 접속 및 플레이를 할 수 있는 </a:t>
            </a:r>
            <a:r>
              <a:rPr lang="en-US" altLang="ko-KR" dirty="0"/>
              <a:t>PC </a:t>
            </a:r>
            <a:r>
              <a:rPr lang="ko-KR" altLang="en-US" dirty="0"/>
              <a:t>게임을 제작할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12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소개입니다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 Last One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인칭 슈팅게임으로 </a:t>
            </a:r>
            <a:r>
              <a:rPr lang="ko-KR" altLang="en-US" dirty="0" err="1"/>
              <a:t>쿼터뷰와</a:t>
            </a:r>
            <a:r>
              <a:rPr lang="ko-KR" altLang="en-US" dirty="0"/>
              <a:t> </a:t>
            </a:r>
            <a:r>
              <a:rPr lang="ko-KR" altLang="en-US" dirty="0" err="1"/>
              <a:t>벡뷰의</a:t>
            </a:r>
            <a:r>
              <a:rPr lang="ko-KR" altLang="en-US" dirty="0"/>
              <a:t> 시점을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게임내 커스텀 아이템을 구매하여 플레이어마다 개성을 표현할 수 있으며</a:t>
            </a:r>
            <a:r>
              <a:rPr lang="en-US" altLang="ko-KR" dirty="0"/>
              <a:t>, 50</a:t>
            </a:r>
            <a:r>
              <a:rPr lang="ko-KR" altLang="en-US" dirty="0"/>
              <a:t>명의 유저들이 전투 및 생존하여 </a:t>
            </a:r>
            <a:r>
              <a:rPr lang="en-US" altLang="ko-KR" dirty="0"/>
              <a:t>1</a:t>
            </a:r>
            <a:r>
              <a:rPr lang="ko-KR" altLang="en-US" dirty="0"/>
              <a:t>명만이 살아남아 승리하는 것이 목적인 게임입니다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52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쿼터뷰와</a:t>
            </a:r>
            <a:r>
              <a:rPr lang="ko-KR" altLang="en-US" dirty="0"/>
              <a:t> </a:t>
            </a:r>
            <a:r>
              <a:rPr lang="ko-KR" altLang="en-US" dirty="0" err="1"/>
              <a:t>벡뷰를</a:t>
            </a:r>
            <a:r>
              <a:rPr lang="ko-KR" altLang="en-US" dirty="0"/>
              <a:t> 같이 한 이유는 </a:t>
            </a:r>
            <a:r>
              <a:rPr lang="ko-KR" altLang="en-US" dirty="0" err="1"/>
              <a:t>쿼터뷰로</a:t>
            </a:r>
            <a:r>
              <a:rPr lang="ko-KR" altLang="en-US" dirty="0"/>
              <a:t> 전체적인 게임의 흐름을 파악해 플레이할 수 있도록 하며</a:t>
            </a:r>
            <a:r>
              <a:rPr lang="en-US" altLang="ko-KR" dirty="0"/>
              <a:t>, </a:t>
            </a:r>
            <a:r>
              <a:rPr lang="ko-KR" altLang="en-US" dirty="0"/>
              <a:t>생존이라는 주제에 긴장감을 더하기 위해 집으로 들어갈 경우 </a:t>
            </a:r>
            <a:r>
              <a:rPr lang="ko-KR" altLang="en-US" dirty="0" err="1"/>
              <a:t>벡뷰로</a:t>
            </a:r>
            <a:r>
              <a:rPr lang="ko-KR" altLang="en-US" dirty="0"/>
              <a:t> 시점을 변경되도록 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4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아이템으로는 기본적인 총기류와 탄약류가 있으며 근접무기</a:t>
            </a:r>
            <a:r>
              <a:rPr lang="en-US" altLang="ko-KR" dirty="0"/>
              <a:t>, </a:t>
            </a:r>
            <a:r>
              <a:rPr lang="ko-KR" altLang="en-US" dirty="0" err="1"/>
              <a:t>방어구</a:t>
            </a:r>
            <a:r>
              <a:rPr lang="en-US" altLang="ko-KR" dirty="0"/>
              <a:t>,</a:t>
            </a:r>
            <a:r>
              <a:rPr lang="ko-KR" altLang="en-US" dirty="0"/>
              <a:t> 치료제 등이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1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로는 </a:t>
            </a:r>
            <a:r>
              <a:rPr lang="ko-KR" altLang="en-US" dirty="0" err="1"/>
              <a:t>체력바</a:t>
            </a:r>
            <a:r>
              <a:rPr lang="en-US" altLang="ko-KR" dirty="0"/>
              <a:t>,</a:t>
            </a:r>
            <a:r>
              <a:rPr lang="ko-KR" altLang="en-US" dirty="0"/>
              <a:t> 방어력</a:t>
            </a:r>
            <a:r>
              <a:rPr lang="en-US" altLang="ko-KR" dirty="0"/>
              <a:t>, </a:t>
            </a:r>
            <a:r>
              <a:rPr lang="ko-KR" altLang="en-US" dirty="0"/>
              <a:t>현재 무기</a:t>
            </a:r>
            <a:r>
              <a:rPr lang="en-US" altLang="ko-KR" dirty="0"/>
              <a:t>, </a:t>
            </a:r>
            <a:r>
              <a:rPr lang="ko-KR" altLang="en-US" dirty="0" err="1"/>
              <a:t>미니맵이</a:t>
            </a:r>
            <a:r>
              <a:rPr lang="ko-KR" altLang="en-US" dirty="0"/>
              <a:t> 있으며</a:t>
            </a:r>
            <a:r>
              <a:rPr lang="en-US" altLang="ko-KR" dirty="0"/>
              <a:t>, </a:t>
            </a:r>
            <a:r>
              <a:rPr lang="ko-KR" altLang="en-US" dirty="0" err="1"/>
              <a:t>킬로그에서는</a:t>
            </a:r>
            <a:r>
              <a:rPr lang="ko-KR" altLang="en-US" dirty="0"/>
              <a:t> 전체 생존자수와 실시간 킬 상황을 나타냅니다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1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인벤토리 </a:t>
            </a:r>
            <a:r>
              <a:rPr lang="en-US" altLang="ko-KR" dirty="0"/>
              <a:t>UI</a:t>
            </a:r>
            <a:r>
              <a:rPr lang="ko-KR" altLang="en-US" dirty="0"/>
              <a:t>로는 자신의 주변에 아이템을 나타내는 주변 아이템이 있으며</a:t>
            </a:r>
            <a:r>
              <a:rPr lang="en-US" altLang="ko-KR" dirty="0"/>
              <a:t>, </a:t>
            </a:r>
            <a:r>
              <a:rPr lang="ko-KR" altLang="en-US" dirty="0"/>
              <a:t>획득 시 보유아이템으로 옮겨집니다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무기는 클릭 시 장착됩니다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6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로비 </a:t>
            </a:r>
            <a:r>
              <a:rPr lang="en-US" altLang="ko-KR" dirty="0"/>
              <a:t>UI</a:t>
            </a:r>
            <a:r>
              <a:rPr lang="ko-KR" altLang="en-US" dirty="0"/>
              <a:t>중 커스텀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골드를 이용하여 랜덤박스를 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랜덤박스를 개봉하여 나온 아이템으로 캐릭터를 꾸밀 수 있으며 인게임에서도 적용됩니다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랜덤박스에서는 중복된 아이템이 등장할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92C32-3E60-4021-94AC-6F7953A822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6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9D2-E861-4B8C-946B-FBD4C1EAC7F1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543A-16F2-4334-A1F0-45D3E456C70D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0981-CFA2-40A9-B14A-51FA70B02BCD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8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648-B81E-44CA-B3D3-3CC9BDB16F3B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9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2FD1-1E38-4246-BDC1-67CF6A32A654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5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6B754-B63D-42EB-A854-33181438AF13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7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1212-B9C7-47E8-B0A5-C10A8E020E7F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1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AE97-0912-473B-8837-E7F7C5B7F53D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5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F941-83F1-4861-8726-27180A92FB7D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8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403C-27EE-4442-8456-853617835F93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5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2C5C-55FF-4618-9E13-37BD0C58C215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6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EEB91-2792-4A25-B853-002251B08800}" type="datetime1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2ACF-456B-43F3-9AB9-3F95B483A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45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>
            <a:off x="-21704" y="5489848"/>
            <a:ext cx="2808312" cy="1368152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80212" y="5445224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2012181042</a:t>
            </a:r>
            <a:r>
              <a:rPr lang="ko-KR" altLang="en-US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황성섭</a:t>
            </a:r>
            <a:endParaRPr lang="en-US" altLang="ko-KR" sz="1600" spc="-150" dirty="0">
              <a:ln>
                <a:solidFill>
                  <a:schemeClr val="tx1">
                    <a:alpha val="20000"/>
                  </a:schemeClr>
                </a:solidFill>
              </a:ln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80212" y="5805264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2012180004 </a:t>
            </a:r>
            <a:r>
              <a:rPr lang="ko-KR" altLang="en-US" sz="1600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권창현</a:t>
            </a:r>
            <a:endParaRPr lang="en-US" altLang="ko-KR" sz="1600" spc="-150" dirty="0">
              <a:ln>
                <a:solidFill>
                  <a:schemeClr val="tx1">
                    <a:alpha val="20000"/>
                  </a:schemeClr>
                </a:solidFill>
              </a:ln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80212" y="6145559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2014184040 </a:t>
            </a:r>
            <a:r>
              <a:rPr lang="ko-KR" altLang="en-US" sz="16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송슬기</a:t>
            </a:r>
            <a:endParaRPr lang="en-US" altLang="ko-KR" sz="1600" spc="-150" dirty="0">
              <a:ln>
                <a:solidFill>
                  <a:schemeClr val="tx1">
                    <a:alpha val="20000"/>
                  </a:schemeClr>
                </a:solidFill>
              </a:ln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F6B63-7329-4A81-9D72-884BC2A676EB}"/>
              </a:ext>
            </a:extLst>
          </p:cNvPr>
          <p:cNvSpPr txBox="1"/>
          <p:nvPr/>
        </p:nvSpPr>
        <p:spPr>
          <a:xfrm>
            <a:off x="2748124" y="2659559"/>
            <a:ext cx="3647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맑은 고딕" panose="020B0503020000020004" pitchFamily="50" charset="-127"/>
              </a:rPr>
              <a:t>The</a:t>
            </a:r>
            <a:r>
              <a:rPr lang="ko-KR" altLang="en-US" sz="4400" dirty="0"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ea typeface="맑은 고딕" panose="020B0503020000020004" pitchFamily="50" charset="-127"/>
              </a:rPr>
              <a:t>Last</a:t>
            </a:r>
            <a:r>
              <a:rPr lang="ko-KR" altLang="en-US" sz="4400" dirty="0"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ea typeface="맑은 고딕" panose="020B0503020000020004" pitchFamily="50" charset="-127"/>
              </a:rPr>
              <a:t>One</a:t>
            </a:r>
            <a:endParaRPr lang="ko-KR" altLang="en-US" sz="4400" dirty="0"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942D961-6305-44DF-8DA6-3417AEC29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28513"/>
              </p:ext>
            </p:extLst>
          </p:nvPr>
        </p:nvGraphicFramePr>
        <p:xfrm>
          <a:off x="5220072" y="5331984"/>
          <a:ext cx="1512168" cy="11078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525340373"/>
                    </a:ext>
                  </a:extLst>
                </a:gridCol>
              </a:tblGrid>
              <a:tr h="329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/>
                        <a:t>교수님 확인란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60460"/>
                  </a:ext>
                </a:extLst>
              </a:tr>
              <a:tr h="77859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9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51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맵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E8ADA6-42E8-48BF-92BF-1F847987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43" y="1484784"/>
            <a:ext cx="3885733" cy="280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989C-57FC-4443-9EF4-91D93F8163DA}"/>
              </a:ext>
            </a:extLst>
          </p:cNvPr>
          <p:cNvSpPr txBox="1"/>
          <p:nvPr/>
        </p:nvSpPr>
        <p:spPr>
          <a:xfrm>
            <a:off x="422894" y="4509120"/>
            <a:ext cx="3942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/>
              <a:t>도시 맵</a:t>
            </a:r>
            <a:endParaRPr lang="en-US" altLang="ko-KR" sz="15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크기</a:t>
            </a:r>
            <a:r>
              <a:rPr lang="en-US" altLang="ko-KR" sz="1500" b="1" dirty="0"/>
              <a:t>: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2000X3000unit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특징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도시에 어울리는 건축물이 많으며</a:t>
            </a:r>
            <a:r>
              <a:rPr lang="en-US" altLang="ko-KR" sz="1500" b="1" dirty="0"/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           </a:t>
            </a:r>
            <a:r>
              <a:rPr lang="ko-KR" altLang="en-US" sz="1500" b="1" dirty="0"/>
              <a:t>초목이 많아 </a:t>
            </a:r>
            <a:r>
              <a:rPr lang="ko-KR" altLang="en-US" sz="1500" b="1" dirty="0">
                <a:solidFill>
                  <a:srgbClr val="FF0000"/>
                </a:solidFill>
              </a:rPr>
              <a:t>엄폐에 유리하다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953F1F-BBA2-45AC-9390-FAE15D6BF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4" y="1484785"/>
            <a:ext cx="3924300" cy="2802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4CADA-BEB2-4F5B-85D1-9E08DF44156B}"/>
              </a:ext>
            </a:extLst>
          </p:cNvPr>
          <p:cNvSpPr txBox="1"/>
          <p:nvPr/>
        </p:nvSpPr>
        <p:spPr>
          <a:xfrm>
            <a:off x="4778284" y="4514586"/>
            <a:ext cx="4042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/>
              <a:t>사막 맵 </a:t>
            </a:r>
            <a:endParaRPr lang="en-US" altLang="ko-KR" sz="15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크기</a:t>
            </a:r>
            <a:r>
              <a:rPr lang="en-US" altLang="ko-KR" sz="1500" b="1" dirty="0"/>
              <a:t>: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2000X3000unit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특징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사막에 어울리는 건축물이 있으며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           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            </a:t>
            </a:r>
            <a:r>
              <a:rPr lang="ko-KR" altLang="en-US" sz="1500" b="1" dirty="0"/>
              <a:t>초목이 적어 </a:t>
            </a:r>
            <a:r>
              <a:rPr lang="ko-KR" altLang="en-US" sz="1500" b="1" dirty="0">
                <a:solidFill>
                  <a:srgbClr val="FF0000"/>
                </a:solidFill>
              </a:rPr>
              <a:t>엄폐에 불리하다</a:t>
            </a:r>
            <a:r>
              <a:rPr lang="en-US" altLang="ko-KR" sz="1500" b="1" dirty="0">
                <a:solidFill>
                  <a:srgbClr val="FF0000"/>
                </a:solidFill>
              </a:rPr>
              <a:t>.</a:t>
            </a:r>
            <a:r>
              <a:rPr lang="ko-KR" alt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689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이동과 안전지역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62109-A8BA-46F9-AD9D-C8C30518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44824"/>
            <a:ext cx="3687228" cy="1872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74DB8-3A4E-4FEA-9CE6-9993C1E0F12C}"/>
              </a:ext>
            </a:extLst>
          </p:cNvPr>
          <p:cNvSpPr txBox="1"/>
          <p:nvPr/>
        </p:nvSpPr>
        <p:spPr>
          <a:xfrm>
            <a:off x="303277" y="4005064"/>
            <a:ext cx="3836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캐릭터의 이동속도 </a:t>
            </a:r>
            <a:r>
              <a:rPr lang="en-US" altLang="ko-KR" sz="1400" b="1" dirty="0"/>
              <a:t>: 6unit/s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차량의 이동속도 </a:t>
            </a:r>
            <a:r>
              <a:rPr lang="en-US" altLang="ko-KR" sz="1400" b="1" dirty="0"/>
              <a:t>: 20unit/s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차량을 이용하면 원하는 지역으로</a:t>
            </a:r>
            <a:r>
              <a:rPr lang="ko-KR" altLang="en-US" sz="1400" b="1" dirty="0">
                <a:solidFill>
                  <a:srgbClr val="FF0000"/>
                </a:solidFill>
              </a:rPr>
              <a:t> 빠르게    이동</a:t>
            </a:r>
            <a:r>
              <a:rPr lang="ko-KR" altLang="en-US" sz="1400" b="1" dirty="0"/>
              <a:t>할 수 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49921-C17D-4A9F-8DE2-23145B31B998}"/>
              </a:ext>
            </a:extLst>
          </p:cNvPr>
          <p:cNvSpPr txBox="1"/>
          <p:nvPr/>
        </p:nvSpPr>
        <p:spPr>
          <a:xfrm>
            <a:off x="4217459" y="4005064"/>
            <a:ext cx="4819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게임 시작 시 랜덤으로 안전지역이 설정된다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안전지역의 중심을 기준으로 원이 줄어든다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원이 작아질수록 안전지역 바깥의 데미지가  </a:t>
            </a:r>
            <a:r>
              <a:rPr lang="ko-KR" altLang="en-US" sz="1400" b="1" dirty="0">
                <a:solidFill>
                  <a:srgbClr val="FF0000"/>
                </a:solidFill>
              </a:rPr>
              <a:t>증가</a:t>
            </a:r>
            <a:r>
              <a:rPr lang="ko-KR" altLang="en-US" sz="1400" b="1" dirty="0"/>
              <a:t>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98DC60-52E7-4455-95E5-137EE18E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20" y="1772816"/>
            <a:ext cx="2433520" cy="2192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EEFA7-88D4-4CB0-ADBE-CED1A3D5F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668" y="1772816"/>
            <a:ext cx="2315828" cy="219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555DA-6DC5-4853-BD50-4CD21B5931C1}"/>
              </a:ext>
            </a:extLst>
          </p:cNvPr>
          <p:cNvSpPr txBox="1"/>
          <p:nvPr/>
        </p:nvSpPr>
        <p:spPr>
          <a:xfrm>
            <a:off x="147073" y="5348395"/>
            <a:ext cx="86936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안전지역 크기 및 시간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  1</a:t>
            </a:r>
            <a:r>
              <a:rPr lang="ko-KR" altLang="en-US" sz="1400" b="1" dirty="0"/>
              <a:t>번째 원  반지름 </a:t>
            </a:r>
            <a:r>
              <a:rPr lang="en-US" altLang="ko-KR" sz="1400" b="1" dirty="0"/>
              <a:t>1500  </a:t>
            </a:r>
            <a:r>
              <a:rPr lang="ko-KR" altLang="en-US" sz="1400" b="1" dirty="0"/>
              <a:t>유지  </a:t>
            </a:r>
            <a:r>
              <a:rPr lang="en-US" altLang="ko-KR" sz="1400" b="1" dirty="0"/>
              <a:t>4m          </a:t>
            </a:r>
            <a:r>
              <a:rPr lang="ko-KR" altLang="en-US" sz="1400" b="1" dirty="0"/>
              <a:t>축소 </a:t>
            </a:r>
            <a:r>
              <a:rPr lang="en-US" altLang="ko-KR" sz="1400" b="1" dirty="0"/>
              <a:t>4m	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ko-KR" altLang="en-US" sz="1400" b="1" dirty="0"/>
              <a:t>번째 원  반지름 </a:t>
            </a:r>
            <a:r>
              <a:rPr lang="en-US" altLang="ko-KR" sz="1400" b="1" dirty="0"/>
              <a:t>200 	 </a:t>
            </a:r>
            <a:r>
              <a:rPr lang="ko-KR" altLang="en-US" sz="1400" b="1" dirty="0"/>
              <a:t>유지 </a:t>
            </a:r>
            <a:r>
              <a:rPr lang="en-US" altLang="ko-KR" sz="1400" b="1" dirty="0"/>
              <a:t>1m	 </a:t>
            </a:r>
            <a:r>
              <a:rPr lang="ko-KR" altLang="en-US" sz="1400" b="1" dirty="0"/>
              <a:t>축소  </a:t>
            </a:r>
            <a:r>
              <a:rPr lang="en-US" altLang="ko-KR" sz="1400" b="1" dirty="0"/>
              <a:t>30s</a:t>
            </a:r>
            <a:endParaRPr lang="ko-KR" altLang="en-US" sz="14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  2</a:t>
            </a:r>
            <a:r>
              <a:rPr lang="ko-KR" altLang="en-US" sz="1400" b="1" dirty="0"/>
              <a:t>번째 원  반지름  </a:t>
            </a:r>
            <a:r>
              <a:rPr lang="en-US" altLang="ko-KR" sz="1400" b="1" dirty="0"/>
              <a:t>800   </a:t>
            </a:r>
            <a:r>
              <a:rPr lang="ko-KR" altLang="en-US" sz="1400" b="1" dirty="0"/>
              <a:t>유지  </a:t>
            </a:r>
            <a:r>
              <a:rPr lang="en-US" altLang="ko-KR" sz="1400" b="1" dirty="0"/>
              <a:t>2m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30s    </a:t>
            </a:r>
            <a:r>
              <a:rPr lang="ko-KR" altLang="en-US" sz="1400" b="1" dirty="0"/>
              <a:t>축소 </a:t>
            </a:r>
            <a:r>
              <a:rPr lang="en-US" altLang="ko-KR" sz="1400" b="1" dirty="0"/>
              <a:t>2m	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/>
              <a:t>번째 원  반지름 </a:t>
            </a:r>
            <a:r>
              <a:rPr lang="en-US" altLang="ko-KR" sz="1400" b="1" dirty="0"/>
              <a:t>100	 </a:t>
            </a:r>
            <a:r>
              <a:rPr lang="ko-KR" altLang="en-US" sz="1400" b="1" dirty="0"/>
              <a:t>유지 </a:t>
            </a:r>
            <a:r>
              <a:rPr lang="en-US" altLang="ko-KR" sz="1400" b="1" dirty="0"/>
              <a:t>1m	 </a:t>
            </a:r>
            <a:r>
              <a:rPr lang="ko-KR" altLang="en-US" sz="1400" b="1" dirty="0"/>
              <a:t>축소  </a:t>
            </a:r>
            <a:r>
              <a:rPr lang="en-US" altLang="ko-KR" sz="1400" b="1" dirty="0"/>
              <a:t>20s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  3</a:t>
            </a:r>
            <a:r>
              <a:rPr lang="ko-KR" altLang="en-US" sz="1400" b="1" dirty="0"/>
              <a:t>번째 원  반지름  </a:t>
            </a:r>
            <a:r>
              <a:rPr lang="en-US" altLang="ko-KR" sz="1400" b="1" dirty="0"/>
              <a:t>400   </a:t>
            </a:r>
            <a:r>
              <a:rPr lang="ko-KR" altLang="en-US" sz="1400" b="1" dirty="0"/>
              <a:t>유지  </a:t>
            </a:r>
            <a:r>
              <a:rPr lang="en-US" altLang="ko-KR" sz="1400" b="1" dirty="0"/>
              <a:t>1m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30s    </a:t>
            </a:r>
            <a:r>
              <a:rPr lang="ko-KR" altLang="en-US" sz="1400" b="1" dirty="0"/>
              <a:t>축소 </a:t>
            </a:r>
            <a:r>
              <a:rPr lang="en-US" altLang="ko-KR" sz="1400" b="1" dirty="0"/>
              <a:t>1m	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/>
              <a:t>번째 원  반지름  </a:t>
            </a:r>
            <a:r>
              <a:rPr lang="en-US" altLang="ko-KR" sz="1400" b="1" dirty="0"/>
              <a:t>50	 </a:t>
            </a:r>
            <a:r>
              <a:rPr lang="ko-KR" altLang="en-US" sz="1400" b="1" dirty="0"/>
              <a:t>유지 </a:t>
            </a:r>
            <a:r>
              <a:rPr lang="en-US" altLang="ko-KR" sz="1400" b="1" dirty="0"/>
              <a:t>30s	 </a:t>
            </a:r>
            <a:r>
              <a:rPr lang="ko-KR" altLang="en-US" sz="1400" b="1" dirty="0"/>
              <a:t>축소  </a:t>
            </a:r>
            <a:r>
              <a:rPr lang="en-US" altLang="ko-KR" sz="1400" b="1" dirty="0"/>
              <a:t>10s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73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좀비 모드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4A7CA-D4A5-424C-BAD8-05E222D0D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1165308"/>
            <a:ext cx="4267760" cy="3343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B674C9-A9CA-47E1-A0C1-5DD5FC4017CE}"/>
              </a:ext>
            </a:extLst>
          </p:cNvPr>
          <p:cNvSpPr txBox="1"/>
          <p:nvPr/>
        </p:nvSpPr>
        <p:spPr>
          <a:xfrm>
            <a:off x="575556" y="4495807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좀비 모드는 일반 모드에 좀비가 추가적으로 등장한다</a:t>
            </a:r>
            <a:r>
              <a:rPr lang="en-US" altLang="ko-KR" sz="1500" b="1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500" b="1" dirty="0"/>
              <a:t>50</a:t>
            </a:r>
            <a:r>
              <a:rPr lang="ko-KR" altLang="en-US" sz="1500" b="1" dirty="0"/>
              <a:t>마리의 좀비가 게임이 시작되고 </a:t>
            </a:r>
            <a:r>
              <a:rPr lang="en-US" altLang="ko-KR" sz="1500" b="1" dirty="0"/>
              <a:t>3</a:t>
            </a:r>
            <a:r>
              <a:rPr lang="ko-KR" altLang="en-US" sz="1500" b="1" dirty="0"/>
              <a:t>분 뒤 </a:t>
            </a:r>
            <a:r>
              <a:rPr lang="ko-KR" altLang="en-US" sz="1500" b="1" dirty="0">
                <a:solidFill>
                  <a:srgbClr val="FF0000"/>
                </a:solidFill>
              </a:rPr>
              <a:t>첫번째 안전지역내 </a:t>
            </a:r>
            <a:r>
              <a:rPr lang="ko-KR" altLang="en-US" sz="1500" b="1" dirty="0" err="1">
                <a:solidFill>
                  <a:srgbClr val="FF0000"/>
                </a:solidFill>
              </a:rPr>
              <a:t>랜덤한</a:t>
            </a:r>
            <a:r>
              <a:rPr lang="ko-KR" altLang="en-US" sz="1500" b="1" dirty="0">
                <a:solidFill>
                  <a:srgbClr val="FF0000"/>
                </a:solidFill>
              </a:rPr>
              <a:t> 위치</a:t>
            </a:r>
            <a:r>
              <a:rPr lang="ko-KR" altLang="en-US" sz="1500" b="1" dirty="0"/>
              <a:t>에 등장한다</a:t>
            </a:r>
            <a:r>
              <a:rPr lang="en-US" altLang="ko-KR" sz="1500" b="1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플레이어가 좀비의 일정한 </a:t>
            </a:r>
            <a:r>
              <a:rPr lang="ko-KR" altLang="en-US" sz="1500" b="1" dirty="0">
                <a:solidFill>
                  <a:srgbClr val="FF0000"/>
                </a:solidFill>
              </a:rPr>
              <a:t>탐지 반경</a:t>
            </a:r>
            <a:r>
              <a:rPr lang="ko-KR" altLang="en-US" sz="1500" b="1" dirty="0"/>
              <a:t>에 들어갈 경우 플레이어를 추적한다</a:t>
            </a:r>
            <a:r>
              <a:rPr lang="en-US" altLang="ko-KR" sz="1500" b="1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플레이어는 생존을 위해 적플레이어 뿐만 아니라 </a:t>
            </a:r>
            <a:r>
              <a:rPr lang="ko-KR" altLang="en-US" sz="1500" b="1" dirty="0">
                <a:solidFill>
                  <a:srgbClr val="FF0000"/>
                </a:solidFill>
              </a:rPr>
              <a:t>좀비도 견제</a:t>
            </a:r>
            <a:r>
              <a:rPr lang="ko-KR" altLang="en-US" sz="1500" b="1" dirty="0"/>
              <a:t>를 해야 한다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68095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방법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F36B3-0955-40B6-8DCC-B16A5638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196752"/>
            <a:ext cx="5184575" cy="2517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65051-5EE8-4535-B3E3-B4CD4CED4500}"/>
              </a:ext>
            </a:extLst>
          </p:cNvPr>
          <p:cNvSpPr txBox="1"/>
          <p:nvPr/>
        </p:nvSpPr>
        <p:spPr>
          <a:xfrm>
            <a:off x="611560" y="3645024"/>
            <a:ext cx="60486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조작법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이동 </a:t>
            </a:r>
            <a:r>
              <a:rPr lang="en-US" altLang="ko-KR" sz="1600" b="1" dirty="0"/>
              <a:t>: W, A, S, 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공격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마우스 왼쪽 클릭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아이템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숫자</a:t>
            </a:r>
            <a:r>
              <a:rPr lang="en-US" altLang="ko-KR" sz="1600" b="1" dirty="0"/>
              <a:t>1(</a:t>
            </a:r>
            <a:r>
              <a:rPr lang="ko-KR" altLang="en-US" sz="1600" b="1" dirty="0"/>
              <a:t>주</a:t>
            </a:r>
            <a:r>
              <a:rPr lang="en-US" altLang="ko-KR" sz="1600" b="1" dirty="0"/>
              <a:t>), 2(</a:t>
            </a:r>
            <a:r>
              <a:rPr lang="ko-KR" altLang="en-US" sz="1600" b="1" dirty="0"/>
              <a:t>보조</a:t>
            </a:r>
            <a:r>
              <a:rPr lang="en-US" altLang="ko-KR" sz="1600" b="1" dirty="0"/>
              <a:t>), 3(</a:t>
            </a:r>
            <a:r>
              <a:rPr lang="ko-KR" altLang="en-US" sz="1600" b="1" dirty="0"/>
              <a:t>근접</a:t>
            </a:r>
            <a:r>
              <a:rPr lang="en-US" altLang="ko-KR" sz="1600" b="1" dirty="0"/>
              <a:t>), 4(</a:t>
            </a:r>
            <a:r>
              <a:rPr lang="ko-KR" altLang="en-US" sz="1600" b="1" dirty="0"/>
              <a:t>치료제</a:t>
            </a:r>
            <a:r>
              <a:rPr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인벤토리 </a:t>
            </a:r>
            <a:r>
              <a:rPr lang="en-US" altLang="ko-KR" sz="1600" b="1" dirty="0"/>
              <a:t>: Tab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err="1"/>
              <a:t>미니맵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장전 </a:t>
            </a:r>
            <a:r>
              <a:rPr lang="en-US" altLang="ko-KR" sz="1600" b="1" dirty="0"/>
              <a:t>: 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차량 탑승 및 하차 </a:t>
            </a:r>
            <a:r>
              <a:rPr lang="en-US" altLang="ko-KR" sz="1600" b="1" dirty="0"/>
              <a:t>: F</a:t>
            </a:r>
            <a:endParaRPr lang="ko-KR" altLang="en-US" sz="1600" b="1" dirty="0"/>
          </a:p>
        </p:txBody>
      </p:sp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E66DF28C-8FF9-47D2-AB83-A416A347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760"/>
            <a:ext cx="2264079" cy="22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3967788-C810-4B63-BAE4-07D644CEB492}"/>
              </a:ext>
            </a:extLst>
          </p:cNvPr>
          <p:cNvSpPr/>
          <p:nvPr/>
        </p:nvSpPr>
        <p:spPr>
          <a:xfrm>
            <a:off x="6660232" y="2132856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1F4813-399E-43ED-8822-698D0005733F}"/>
              </a:ext>
            </a:extLst>
          </p:cNvPr>
          <p:cNvSpPr/>
          <p:nvPr/>
        </p:nvSpPr>
        <p:spPr>
          <a:xfrm>
            <a:off x="1259632" y="26345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09155E-7741-44F4-AC8C-6F8885327212}"/>
              </a:ext>
            </a:extLst>
          </p:cNvPr>
          <p:cNvSpPr/>
          <p:nvPr/>
        </p:nvSpPr>
        <p:spPr>
          <a:xfrm>
            <a:off x="1599903" y="26345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C23C60-77A1-42B4-97DD-B0D1549EB969}"/>
              </a:ext>
            </a:extLst>
          </p:cNvPr>
          <p:cNvSpPr/>
          <p:nvPr/>
        </p:nvSpPr>
        <p:spPr>
          <a:xfrm>
            <a:off x="1945892" y="26345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558001-0B52-45B0-8C99-5A94B94B8555}"/>
              </a:ext>
            </a:extLst>
          </p:cNvPr>
          <p:cNvSpPr/>
          <p:nvPr/>
        </p:nvSpPr>
        <p:spPr>
          <a:xfrm>
            <a:off x="1513459" y="22744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</a:t>
            </a:r>
            <a:endParaRPr lang="ko-KR" altLang="en-US" sz="1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E4D043-F95D-487F-85BB-98060FC8B156}"/>
              </a:ext>
            </a:extLst>
          </p:cNvPr>
          <p:cNvSpPr/>
          <p:nvPr/>
        </p:nvSpPr>
        <p:spPr>
          <a:xfrm>
            <a:off x="1011777" y="1931777"/>
            <a:ext cx="216024" cy="21602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DE7CE6-DACA-4C65-BF8A-F6C1240BE340}"/>
              </a:ext>
            </a:extLst>
          </p:cNvPr>
          <p:cNvSpPr/>
          <p:nvPr/>
        </p:nvSpPr>
        <p:spPr>
          <a:xfrm>
            <a:off x="1354288" y="1931777"/>
            <a:ext cx="216024" cy="21602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CFFDD5F-D37A-4C4A-91B9-7FD23745422B}"/>
              </a:ext>
            </a:extLst>
          </p:cNvPr>
          <p:cNvSpPr/>
          <p:nvPr/>
        </p:nvSpPr>
        <p:spPr>
          <a:xfrm>
            <a:off x="1696799" y="1931777"/>
            <a:ext cx="216024" cy="21602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3E42AC-8C8C-4EE3-B222-7A2E37C8C05F}"/>
              </a:ext>
            </a:extLst>
          </p:cNvPr>
          <p:cNvSpPr/>
          <p:nvPr/>
        </p:nvSpPr>
        <p:spPr>
          <a:xfrm>
            <a:off x="2040218" y="1936066"/>
            <a:ext cx="216024" cy="21602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7DC74A-96C2-4876-A1A1-D34D1D33C7FB}"/>
              </a:ext>
            </a:extLst>
          </p:cNvPr>
          <p:cNvSpPr/>
          <p:nvPr/>
        </p:nvSpPr>
        <p:spPr>
          <a:xfrm>
            <a:off x="827584" y="2274460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078C36-8ED0-40E6-8F91-4400BEF3DB80}"/>
              </a:ext>
            </a:extLst>
          </p:cNvPr>
          <p:cNvSpPr/>
          <p:nvPr/>
        </p:nvSpPr>
        <p:spPr>
          <a:xfrm>
            <a:off x="3527884" y="2994540"/>
            <a:ext cx="216024" cy="2160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47F464-524A-4F5C-87B3-B2AC114308E1}"/>
              </a:ext>
            </a:extLst>
          </p:cNvPr>
          <p:cNvSpPr/>
          <p:nvPr/>
        </p:nvSpPr>
        <p:spPr>
          <a:xfrm>
            <a:off x="2195736" y="2284327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</a:t>
            </a:r>
            <a:endParaRPr lang="ko-KR" altLang="en-US" sz="1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0B88F1-6A99-459C-90C1-A7F1EE3C0BDC}"/>
              </a:ext>
            </a:extLst>
          </p:cNvPr>
          <p:cNvSpPr/>
          <p:nvPr/>
        </p:nvSpPr>
        <p:spPr>
          <a:xfrm>
            <a:off x="2274022" y="263450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345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방법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3327F5-F443-481D-B5C7-A26566C2E38F}"/>
              </a:ext>
            </a:extLst>
          </p:cNvPr>
          <p:cNvSpPr/>
          <p:nvPr/>
        </p:nvSpPr>
        <p:spPr>
          <a:xfrm>
            <a:off x="3923928" y="859969"/>
            <a:ext cx="1296144" cy="5314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게임시작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 err="1"/>
              <a:t>인게임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D8DCA7-53CB-4DBF-83E8-FA5C42B394D4}"/>
              </a:ext>
            </a:extLst>
          </p:cNvPr>
          <p:cNvSpPr/>
          <p:nvPr/>
        </p:nvSpPr>
        <p:spPr>
          <a:xfrm>
            <a:off x="3923928" y="6165304"/>
            <a:ext cx="1296144" cy="5314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게임 종료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55CB1-2809-4226-AA46-AAE1DCBF3123}"/>
              </a:ext>
            </a:extLst>
          </p:cNvPr>
          <p:cNvSpPr txBox="1"/>
          <p:nvPr/>
        </p:nvSpPr>
        <p:spPr>
          <a:xfrm>
            <a:off x="3707904" y="210236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아이템을 먹을 것인가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3D27A646-320C-45EB-A0A6-6EDDE61FE560}"/>
              </a:ext>
            </a:extLst>
          </p:cNvPr>
          <p:cNvGrpSpPr/>
          <p:nvPr/>
        </p:nvGrpSpPr>
        <p:grpSpPr>
          <a:xfrm>
            <a:off x="3417193" y="3160654"/>
            <a:ext cx="2304256" cy="936104"/>
            <a:chOff x="3455876" y="3314600"/>
            <a:chExt cx="2304256" cy="936104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9DAD374-1C4E-46B9-8E0C-D285DC3514E3}"/>
                </a:ext>
              </a:extLst>
            </p:cNvPr>
            <p:cNvSpPr/>
            <p:nvPr/>
          </p:nvSpPr>
          <p:spPr>
            <a:xfrm>
              <a:off x="3455876" y="3314600"/>
              <a:ext cx="2304256" cy="936104"/>
            </a:xfrm>
            <a:prstGeom prst="flowChartDecision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C4051A-ED48-4979-A90E-EFE851C7D91E}"/>
                </a:ext>
              </a:extLst>
            </p:cNvPr>
            <p:cNvSpPr txBox="1"/>
            <p:nvPr/>
          </p:nvSpPr>
          <p:spPr>
            <a:xfrm>
              <a:off x="3743908" y="3511078"/>
              <a:ext cx="165618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적 발견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, </a:t>
              </a:r>
            </a:p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적과 싸울 것인가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?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3F8ED1-71DC-44F9-810E-A6E1D81D61DF}"/>
              </a:ext>
            </a:extLst>
          </p:cNvPr>
          <p:cNvSpPr/>
          <p:nvPr/>
        </p:nvSpPr>
        <p:spPr>
          <a:xfrm>
            <a:off x="3671901" y="1825140"/>
            <a:ext cx="1794839" cy="936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게임 플레이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이동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아이템 획득 등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0E8E6F-67AA-4CE9-9748-4A628A83471D}"/>
              </a:ext>
            </a:extLst>
          </p:cNvPr>
          <p:cNvSpPr/>
          <p:nvPr/>
        </p:nvSpPr>
        <p:spPr>
          <a:xfrm>
            <a:off x="6339974" y="5766465"/>
            <a:ext cx="1080120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게임 패배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4858D1-9406-45FE-8270-434C33CE5600}"/>
              </a:ext>
            </a:extLst>
          </p:cNvPr>
          <p:cNvSpPr txBox="1"/>
          <p:nvPr/>
        </p:nvSpPr>
        <p:spPr>
          <a:xfrm>
            <a:off x="5665154" y="3628705"/>
            <a:ext cx="49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2DAEF8C-B797-48C2-B2A4-54A69F97E4D3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 flipH="1">
            <a:off x="3417193" y="2589914"/>
            <a:ext cx="254708" cy="1038792"/>
          </a:xfrm>
          <a:prstGeom prst="bentConnector4">
            <a:avLst>
              <a:gd name="adj1" fmla="val -89750"/>
              <a:gd name="adj2" fmla="val 9912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2D7C682-3D61-4C8B-BF7C-A4EDD0AB2C12}"/>
              </a:ext>
            </a:extLst>
          </p:cNvPr>
          <p:cNvSpPr txBox="1"/>
          <p:nvPr/>
        </p:nvSpPr>
        <p:spPr>
          <a:xfrm>
            <a:off x="3111157" y="3607679"/>
            <a:ext cx="482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1024" name="연결선: 꺾임 1023">
            <a:extLst>
              <a:ext uri="{FF2B5EF4-FFF2-40B4-BE49-F238E27FC236}">
                <a16:creationId xmlns:a16="http://schemas.microsoft.com/office/drawing/2014/main" id="{2CE34843-31E9-4892-95B3-7BED3392E6BA}"/>
              </a:ext>
            </a:extLst>
          </p:cNvPr>
          <p:cNvCxnSpPr>
            <a:stCxn id="51" idx="2"/>
            <a:endCxn id="33" idx="3"/>
          </p:cNvCxnSpPr>
          <p:nvPr/>
        </p:nvCxnSpPr>
        <p:spPr>
          <a:xfrm rot="5400000">
            <a:off x="5979384" y="5530373"/>
            <a:ext cx="141339" cy="165996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4AD9421E-07F8-44B3-B7B6-32FBF64B0868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 flipH="1">
            <a:off x="4569321" y="1391409"/>
            <a:ext cx="2679" cy="4337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B2471E24-E20A-4203-A393-4FB34CEDB4FC}"/>
              </a:ext>
            </a:extLst>
          </p:cNvPr>
          <p:cNvCxnSpPr>
            <a:cxnSpLocks/>
            <a:stCxn id="108" idx="0"/>
            <a:endCxn id="48" idx="3"/>
          </p:cNvCxnSpPr>
          <p:nvPr/>
        </p:nvCxnSpPr>
        <p:spPr>
          <a:xfrm rot="16200000" flipV="1">
            <a:off x="4986235" y="2773698"/>
            <a:ext cx="2374305" cy="141329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C104795-9E47-4568-92D8-FCFADD8047D9}"/>
              </a:ext>
            </a:extLst>
          </p:cNvPr>
          <p:cNvGrpSpPr/>
          <p:nvPr/>
        </p:nvGrpSpPr>
        <p:grpSpPr>
          <a:xfrm>
            <a:off x="5727906" y="4667497"/>
            <a:ext cx="2304256" cy="936104"/>
            <a:chOff x="3473878" y="3321586"/>
            <a:chExt cx="2304256" cy="936104"/>
          </a:xfrm>
        </p:grpSpPr>
        <p:sp>
          <p:nvSpPr>
            <p:cNvPr id="108" name="순서도: 판단 107">
              <a:extLst>
                <a:ext uri="{FF2B5EF4-FFF2-40B4-BE49-F238E27FC236}">
                  <a16:creationId xmlns:a16="http://schemas.microsoft.com/office/drawing/2014/main" id="{D632AB0A-0801-4473-AACD-76C45E8839A6}"/>
                </a:ext>
              </a:extLst>
            </p:cNvPr>
            <p:cNvSpPr/>
            <p:nvPr/>
          </p:nvSpPr>
          <p:spPr>
            <a:xfrm>
              <a:off x="3473878" y="3321586"/>
              <a:ext cx="2304256" cy="936104"/>
            </a:xfrm>
            <a:prstGeom prst="flowChartDecision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C86BF4B-D878-4E68-962C-D4332C3418C8}"/>
                </a:ext>
              </a:extLst>
            </p:cNvPr>
            <p:cNvSpPr txBox="1"/>
            <p:nvPr/>
          </p:nvSpPr>
          <p:spPr>
            <a:xfrm>
              <a:off x="3779913" y="3558648"/>
              <a:ext cx="165618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플레이어 체력이 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인가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?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B222858-759E-42FC-8AF6-10F451AFB7C2}"/>
              </a:ext>
            </a:extLst>
          </p:cNvPr>
          <p:cNvCxnSpPr>
            <a:stCxn id="44" idx="3"/>
            <a:endCxn id="108" idx="1"/>
          </p:cNvCxnSpPr>
          <p:nvPr/>
        </p:nvCxnSpPr>
        <p:spPr>
          <a:xfrm>
            <a:off x="5721449" y="3628706"/>
            <a:ext cx="6457" cy="1506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다이아몬드 122">
            <a:extLst>
              <a:ext uri="{FF2B5EF4-FFF2-40B4-BE49-F238E27FC236}">
                <a16:creationId xmlns:a16="http://schemas.microsoft.com/office/drawing/2014/main" id="{8CA4BBBB-A03C-482C-891C-9A08847B4D05}"/>
              </a:ext>
            </a:extLst>
          </p:cNvPr>
          <p:cNvSpPr/>
          <p:nvPr/>
        </p:nvSpPr>
        <p:spPr>
          <a:xfrm>
            <a:off x="1561297" y="4615005"/>
            <a:ext cx="1782197" cy="758506"/>
          </a:xfrm>
          <a:prstGeom prst="diamond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생존자가 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1</a:t>
            </a:r>
            <a:r>
              <a:rPr lang="ko-KR" altLang="en-US" sz="1200" b="1" dirty="0"/>
              <a:t>명 인가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F7DE95C-A6E8-4356-93B6-326E38051860}"/>
              </a:ext>
            </a:extLst>
          </p:cNvPr>
          <p:cNvSpPr/>
          <p:nvPr/>
        </p:nvSpPr>
        <p:spPr>
          <a:xfrm>
            <a:off x="1859236" y="5791791"/>
            <a:ext cx="1186317" cy="47256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게임 승리</a:t>
            </a:r>
          </a:p>
        </p:txBody>
      </p:sp>
      <p:cxnSp>
        <p:nvCxnSpPr>
          <p:cNvPr id="1068" name="직선 화살표 연결선 1067">
            <a:extLst>
              <a:ext uri="{FF2B5EF4-FFF2-40B4-BE49-F238E27FC236}">
                <a16:creationId xmlns:a16="http://schemas.microsoft.com/office/drawing/2014/main" id="{8367A82C-D8F2-4D95-92AA-83CC0B13F5AF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 flipH="1">
            <a:off x="2452395" y="5373511"/>
            <a:ext cx="1" cy="418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733766D4-DD65-49CD-9CEA-221EAD64AAE1}"/>
              </a:ext>
            </a:extLst>
          </p:cNvPr>
          <p:cNvCxnSpPr>
            <a:cxnSpLocks/>
            <a:stCxn id="124" idx="2"/>
            <a:endCxn id="33" idx="1"/>
          </p:cNvCxnSpPr>
          <p:nvPr/>
        </p:nvCxnSpPr>
        <p:spPr>
          <a:xfrm rot="16200000" flipH="1">
            <a:off x="3104829" y="5611924"/>
            <a:ext cx="166665" cy="147153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AB7D2E6-D4E8-4C4E-94D4-7020DE3FAAE0}"/>
              </a:ext>
            </a:extLst>
          </p:cNvPr>
          <p:cNvCxnSpPr>
            <a:cxnSpLocks/>
            <a:stCxn id="48" idx="2"/>
            <a:endCxn id="44" idx="0"/>
          </p:cNvCxnSpPr>
          <p:nvPr/>
        </p:nvCxnSpPr>
        <p:spPr>
          <a:xfrm>
            <a:off x="4569321" y="2761243"/>
            <a:ext cx="0" cy="399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1A937B-8933-4A2C-A3A9-D6AB7BFC23CC}"/>
              </a:ext>
            </a:extLst>
          </p:cNvPr>
          <p:cNvCxnSpPr>
            <a:stCxn id="108" idx="2"/>
            <a:endCxn id="51" idx="0"/>
          </p:cNvCxnSpPr>
          <p:nvPr/>
        </p:nvCxnSpPr>
        <p:spPr>
          <a:xfrm>
            <a:off x="6880034" y="5603601"/>
            <a:ext cx="0" cy="162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7DF3321-6011-49E0-9D9B-E3752FCF0CD0}"/>
              </a:ext>
            </a:extLst>
          </p:cNvPr>
          <p:cNvSpPr txBox="1"/>
          <p:nvPr/>
        </p:nvSpPr>
        <p:spPr>
          <a:xfrm>
            <a:off x="6917311" y="5509340"/>
            <a:ext cx="49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4AD060-04EC-42AB-B881-F1A26A4FE092}"/>
              </a:ext>
            </a:extLst>
          </p:cNvPr>
          <p:cNvSpPr txBox="1"/>
          <p:nvPr/>
        </p:nvSpPr>
        <p:spPr>
          <a:xfrm>
            <a:off x="6840828" y="4391684"/>
            <a:ext cx="482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86A165C-2BAE-4279-BC9B-13387D6DE800}"/>
              </a:ext>
            </a:extLst>
          </p:cNvPr>
          <p:cNvCxnSpPr>
            <a:cxnSpLocks/>
            <a:stCxn id="48" idx="1"/>
            <a:endCxn id="123" idx="0"/>
          </p:cNvCxnSpPr>
          <p:nvPr/>
        </p:nvCxnSpPr>
        <p:spPr>
          <a:xfrm rot="10800000" flipV="1">
            <a:off x="2452397" y="2293191"/>
            <a:ext cx="1219505" cy="232181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1E1E415-CFB3-4F97-BF41-8A814BFBFD6C}"/>
              </a:ext>
            </a:extLst>
          </p:cNvPr>
          <p:cNvSpPr txBox="1"/>
          <p:nvPr/>
        </p:nvSpPr>
        <p:spPr>
          <a:xfrm>
            <a:off x="2438099" y="5330126"/>
            <a:ext cx="49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YES</a:t>
            </a:r>
            <a:endParaRPr lang="ko-KR" altLang="en-US" sz="1400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F44E541A-3046-4B16-9DAA-73496767DC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2317" y="2449847"/>
            <a:ext cx="2980074" cy="2065365"/>
          </a:xfrm>
          <a:prstGeom prst="bentConnector3">
            <a:avLst>
              <a:gd name="adj1" fmla="val 9954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03B7DF8-6269-4AA9-95AD-4488A52F4A14}"/>
              </a:ext>
            </a:extLst>
          </p:cNvPr>
          <p:cNvSpPr txBox="1"/>
          <p:nvPr/>
        </p:nvSpPr>
        <p:spPr>
          <a:xfrm>
            <a:off x="1240000" y="4972566"/>
            <a:ext cx="482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446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6" name="Picture 2" descr="관련 이미지">
            <a:extLst>
              <a:ext uri="{FF2B5EF4-FFF2-40B4-BE49-F238E27FC236}">
                <a16:creationId xmlns:a16="http://schemas.microsoft.com/office/drawing/2014/main" id="{BF909217-FA70-4741-813D-0AFB5D83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98" y="1415676"/>
            <a:ext cx="1695370" cy="6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관련 이미지">
            <a:extLst>
              <a:ext uri="{FF2B5EF4-FFF2-40B4-BE49-F238E27FC236}">
                <a16:creationId xmlns:a16="http://schemas.microsoft.com/office/drawing/2014/main" id="{060EC6A3-0D12-4B7C-AA43-7E2AFBE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94" y="2129733"/>
            <a:ext cx="2459018" cy="6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관련 이미지">
            <a:extLst>
              <a:ext uri="{FF2B5EF4-FFF2-40B4-BE49-F238E27FC236}">
                <a16:creationId xmlns:a16="http://schemas.microsoft.com/office/drawing/2014/main" id="{C3FBA78D-C592-4E03-AE82-9AE524FE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13" y="3517807"/>
            <a:ext cx="2088232" cy="7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관련 이미지">
            <a:extLst>
              <a:ext uri="{FF2B5EF4-FFF2-40B4-BE49-F238E27FC236}">
                <a16:creationId xmlns:a16="http://schemas.microsoft.com/office/drawing/2014/main" id="{A8533FF6-A883-4801-A8FC-2E96CEF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99" y="2893292"/>
            <a:ext cx="2232248" cy="6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관련 이미지">
            <a:extLst>
              <a:ext uri="{FF2B5EF4-FFF2-40B4-BE49-F238E27FC236}">
                <a16:creationId xmlns:a16="http://schemas.microsoft.com/office/drawing/2014/main" id="{7894353C-F8D9-49E0-9287-BE766B82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1" y="5340509"/>
            <a:ext cx="2310214" cy="69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mysql에 대한 이미지 검색결과">
            <a:extLst>
              <a:ext uri="{FF2B5EF4-FFF2-40B4-BE49-F238E27FC236}">
                <a16:creationId xmlns:a16="http://schemas.microsoft.com/office/drawing/2014/main" id="{727451D0-ABDF-4C8D-ADB9-111BDBF0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055389"/>
            <a:ext cx="1884381" cy="97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336827C3-E5B4-49AC-972F-18228CEC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95" y="3904819"/>
            <a:ext cx="2344440" cy="12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788F5-E803-44D8-8A0E-42C565D3067E}"/>
              </a:ext>
            </a:extLst>
          </p:cNvPr>
          <p:cNvSpPr txBox="1"/>
          <p:nvPr/>
        </p:nvSpPr>
        <p:spPr>
          <a:xfrm>
            <a:off x="617684" y="1530581"/>
            <a:ext cx="35638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/>
              <a:t>Unity3D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/>
              <a:t>Visual Studio 2017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/>
              <a:t>3DS MAX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 err="1"/>
              <a:t>Github</a:t>
            </a:r>
            <a:r>
              <a:rPr lang="en-US" altLang="ko-KR" sz="2200" b="1" dirty="0"/>
              <a:t> / Source Tree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/>
              <a:t>Photoshop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200" b="1" dirty="0"/>
              <a:t>MySQL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60209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 및 중점 연구 분야 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17028-4FC7-4B55-AD48-C48F2358145A}"/>
              </a:ext>
            </a:extLst>
          </p:cNvPr>
          <p:cNvSpPr txBox="1"/>
          <p:nvPr/>
        </p:nvSpPr>
        <p:spPr>
          <a:xfrm>
            <a:off x="791580" y="1052736"/>
            <a:ext cx="7560840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공통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err="1"/>
              <a:t>Github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SourceTree</a:t>
            </a:r>
            <a:r>
              <a:rPr lang="ko-KR" altLang="en-US" sz="1400" b="1" dirty="0"/>
              <a:t>를 활용한 팀프로젝트 관리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클라이언트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유니티를 활용하여 게임 시스템 구현</a:t>
            </a:r>
            <a:r>
              <a:rPr lang="en-US" altLang="ko-KR" sz="1400" b="1" dirty="0"/>
              <a:t>(Physics, </a:t>
            </a:r>
            <a:r>
              <a:rPr lang="en-US" altLang="ko-KR" sz="1400" b="1" dirty="0" err="1"/>
              <a:t>NavMesh</a:t>
            </a:r>
            <a:r>
              <a:rPr lang="en-US" altLang="ko-KR" sz="1400" b="1" dirty="0"/>
              <a:t>, Effect </a:t>
            </a:r>
            <a:r>
              <a:rPr lang="ko-KR" altLang="en-US" sz="1400" b="1" dirty="0"/>
              <a:t>등</a:t>
            </a:r>
            <a:r>
              <a:rPr lang="en-US" altLang="ko-KR" sz="1400" b="1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유니티의 </a:t>
            </a:r>
            <a:r>
              <a:rPr lang="en-US" altLang="ko-KR" sz="1400" b="1" dirty="0"/>
              <a:t>UGUI</a:t>
            </a:r>
            <a:r>
              <a:rPr lang="ko-KR" altLang="en-US" sz="1400" b="1" dirty="0"/>
              <a:t>를 통한 게임 내 </a:t>
            </a:r>
            <a:r>
              <a:rPr lang="en-US" altLang="ko-KR" sz="1400" b="1" dirty="0"/>
              <a:t>UI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서버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IOCP </a:t>
            </a:r>
            <a:r>
              <a:rPr lang="ko-KR" altLang="en-US" sz="1400" b="1" dirty="0"/>
              <a:t>소켓 모델을 이용해 유니티</a:t>
            </a:r>
            <a:r>
              <a:rPr lang="en-US" altLang="ko-KR" sz="1400" b="1" dirty="0"/>
              <a:t>(C#) </a:t>
            </a:r>
            <a:r>
              <a:rPr lang="ko-KR" altLang="en-US" sz="1400" b="1" dirty="0"/>
              <a:t>클라이언트와 서버 연동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구글에서 제작한 </a:t>
            </a:r>
            <a:r>
              <a:rPr lang="en-US" altLang="ko-KR" sz="1400" b="1" dirty="0" err="1"/>
              <a:t>FlatBuffers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를 통한 효율적인 데이터 패킷 처리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C++ </a:t>
            </a:r>
            <a:r>
              <a:rPr lang="ko-KR" altLang="en-US" sz="1400" b="1" dirty="0"/>
              <a:t>서버에서 </a:t>
            </a:r>
            <a:r>
              <a:rPr lang="en-US" altLang="ko-KR" sz="1400" b="1" dirty="0"/>
              <a:t>MySQL</a:t>
            </a:r>
            <a:r>
              <a:rPr lang="ko-KR" altLang="en-US" sz="1400" b="1" dirty="0"/>
              <a:t>을 통하여 골드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구매의상 데이터를 실시간으로 통신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그래픽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3D Max</a:t>
            </a:r>
            <a:r>
              <a:rPr lang="ko-KR" altLang="en-US" sz="1400" b="1" dirty="0"/>
              <a:t>를 이용해 </a:t>
            </a:r>
            <a:r>
              <a:rPr lang="en-US" altLang="ko-KR" sz="1400" b="1" dirty="0"/>
              <a:t>3D</a:t>
            </a:r>
            <a:r>
              <a:rPr lang="ko-KR" altLang="en-US" sz="1400" b="1" dirty="0"/>
              <a:t> 캐릭터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건축물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차량 등 오브젝트 자체 제작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3D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Max</a:t>
            </a:r>
            <a:r>
              <a:rPr lang="ko-KR" altLang="en-US" sz="1400" b="1" dirty="0"/>
              <a:t>를 이용해  캐릭터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좀비의 여러 애니메이션 자체 제작 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포토샵을 이용한 </a:t>
            </a:r>
            <a:r>
              <a:rPr lang="en-US" altLang="ko-KR" sz="1400" b="1" dirty="0"/>
              <a:t>UI </a:t>
            </a:r>
            <a:r>
              <a:rPr lang="ko-KR" altLang="en-US" sz="1400" b="1" dirty="0"/>
              <a:t>자체 제작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65685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비교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053B68-18A6-4ABA-BCFE-950940034774}"/>
              </a:ext>
            </a:extLst>
          </p:cNvPr>
          <p:cNvSpPr txBox="1"/>
          <p:nvPr/>
        </p:nvSpPr>
        <p:spPr>
          <a:xfrm>
            <a:off x="605600" y="4070837"/>
            <a:ext cx="7998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PS4 </a:t>
            </a:r>
            <a:r>
              <a:rPr lang="ko-KR" altLang="en-US" sz="1400" b="1" dirty="0"/>
              <a:t>게임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데드네이션</a:t>
            </a:r>
            <a:r>
              <a:rPr lang="en-US" altLang="ko-KR" sz="1400" b="1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좀비를 죽여 생존해서 스테이지를 진행하는 슈팅 게임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rgbClr val="FF0000"/>
                </a:solidFill>
              </a:rPr>
              <a:t>The Last One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 err="1"/>
              <a:t>벡뷰를</a:t>
            </a:r>
            <a:r>
              <a:rPr lang="ko-KR" altLang="en-US" sz="1400" b="1" dirty="0"/>
              <a:t> 추가하여 아이템 획득을 위한 긴장감 추가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대규모 </a:t>
            </a:r>
            <a:r>
              <a:rPr lang="ko-KR" altLang="en-US" sz="1400" b="1" dirty="0" err="1"/>
              <a:t>맵을</a:t>
            </a:r>
            <a:r>
              <a:rPr lang="ko-KR" altLang="en-US" sz="1400" b="1" dirty="0"/>
              <a:t> 통해 좀비 뿐만 아니라 멀티플레이어와 전투를 하며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생존하는 슈팅 게임  </a:t>
            </a:r>
            <a:endParaRPr lang="en-US" altLang="ko-KR" sz="1400" b="1" dirty="0"/>
          </a:p>
        </p:txBody>
      </p:sp>
      <p:pic>
        <p:nvPicPr>
          <p:cNvPr id="1030" name="Picture 6" descr="데드네이션에 대한 이미지 검색결과">
            <a:extLst>
              <a:ext uri="{FF2B5EF4-FFF2-40B4-BE49-F238E27FC236}">
                <a16:creationId xmlns:a16="http://schemas.microsoft.com/office/drawing/2014/main" id="{FD5914EE-51E2-4B2D-8958-9B76DCCC4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9" y="1139505"/>
            <a:ext cx="5050941" cy="284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3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 분담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BD4ADE-B86A-4501-A281-A8ADF1F76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161"/>
              </p:ext>
            </p:extLst>
          </p:nvPr>
        </p:nvGraphicFramePr>
        <p:xfrm>
          <a:off x="755576" y="1898888"/>
          <a:ext cx="7776864" cy="2682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132741807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39935101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028231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황성섭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 err="1"/>
                        <a:t>클라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권창현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/>
                        <a:t>서버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송슬기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/>
                        <a:t>그래픽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7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이동 및 조작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프레임워크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좀비 모델링 및 애니메이션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0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도시맵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사막맵</a:t>
                      </a:r>
                      <a:r>
                        <a:rPr lang="ko-KR" altLang="en-US" sz="1200" dirty="0"/>
                        <a:t> 설계 및 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연동 및 동기화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/>
                        <a:t>무기 및 아이템 모델링 제작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9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좀비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NavMesh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SQL </a:t>
                      </a:r>
                      <a:r>
                        <a:rPr lang="ko-KR" altLang="en-US" sz="1200" dirty="0"/>
                        <a:t>서버를 통한 게임 데이터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건축물 및 장애물 모델링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33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및 로그인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이동수단 모델링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2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사운드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커스텀 아이템 모델링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27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이미지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61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44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9552" y="38593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DC6CD4-5B07-4783-9507-68D79FCDF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50366"/>
              </p:ext>
            </p:extLst>
          </p:nvPr>
        </p:nvGraphicFramePr>
        <p:xfrm>
          <a:off x="418605" y="1700808"/>
          <a:ext cx="8545883" cy="4079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2627">
                  <a:extLst>
                    <a:ext uri="{9D8B030D-6E8A-4147-A177-3AD203B41FA5}">
                      <a16:colId xmlns:a16="http://schemas.microsoft.com/office/drawing/2014/main" val="2423611548"/>
                    </a:ext>
                  </a:extLst>
                </a:gridCol>
                <a:gridCol w="209480">
                  <a:extLst>
                    <a:ext uri="{9D8B030D-6E8A-4147-A177-3AD203B41FA5}">
                      <a16:colId xmlns:a16="http://schemas.microsoft.com/office/drawing/2014/main" val="1497441868"/>
                    </a:ext>
                  </a:extLst>
                </a:gridCol>
                <a:gridCol w="236043">
                  <a:extLst>
                    <a:ext uri="{9D8B030D-6E8A-4147-A177-3AD203B41FA5}">
                      <a16:colId xmlns:a16="http://schemas.microsoft.com/office/drawing/2014/main" val="1166497389"/>
                    </a:ext>
                  </a:extLst>
                </a:gridCol>
                <a:gridCol w="217269">
                  <a:extLst>
                    <a:ext uri="{9D8B030D-6E8A-4147-A177-3AD203B41FA5}">
                      <a16:colId xmlns:a16="http://schemas.microsoft.com/office/drawing/2014/main" val="2906620789"/>
                    </a:ext>
                  </a:extLst>
                </a:gridCol>
                <a:gridCol w="240087">
                  <a:extLst>
                    <a:ext uri="{9D8B030D-6E8A-4147-A177-3AD203B41FA5}">
                      <a16:colId xmlns:a16="http://schemas.microsoft.com/office/drawing/2014/main" val="942761826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3481131371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480849969"/>
                    </a:ext>
                  </a:extLst>
                </a:gridCol>
                <a:gridCol w="231215">
                  <a:extLst>
                    <a:ext uri="{9D8B030D-6E8A-4147-A177-3AD203B41FA5}">
                      <a16:colId xmlns:a16="http://schemas.microsoft.com/office/drawing/2014/main" val="125943911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089358502"/>
                    </a:ext>
                  </a:extLst>
                </a:gridCol>
                <a:gridCol w="233158">
                  <a:extLst>
                    <a:ext uri="{9D8B030D-6E8A-4147-A177-3AD203B41FA5}">
                      <a16:colId xmlns:a16="http://schemas.microsoft.com/office/drawing/2014/main" val="1976995399"/>
                    </a:ext>
                  </a:extLst>
                </a:gridCol>
                <a:gridCol w="219221">
                  <a:extLst>
                    <a:ext uri="{9D8B030D-6E8A-4147-A177-3AD203B41FA5}">
                      <a16:colId xmlns:a16="http://schemas.microsoft.com/office/drawing/2014/main" val="250687317"/>
                    </a:ext>
                  </a:extLst>
                </a:gridCol>
                <a:gridCol w="234378">
                  <a:extLst>
                    <a:ext uri="{9D8B030D-6E8A-4147-A177-3AD203B41FA5}">
                      <a16:colId xmlns:a16="http://schemas.microsoft.com/office/drawing/2014/main" val="2655653937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221406466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463725130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254219169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1521189758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1867445352"/>
                    </a:ext>
                  </a:extLst>
                </a:gridCol>
                <a:gridCol w="233918">
                  <a:extLst>
                    <a:ext uri="{9D8B030D-6E8A-4147-A177-3AD203B41FA5}">
                      <a16:colId xmlns:a16="http://schemas.microsoft.com/office/drawing/2014/main" val="9432905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3507292"/>
                    </a:ext>
                  </a:extLst>
                </a:gridCol>
                <a:gridCol w="238200">
                  <a:extLst>
                    <a:ext uri="{9D8B030D-6E8A-4147-A177-3AD203B41FA5}">
                      <a16:colId xmlns:a16="http://schemas.microsoft.com/office/drawing/2014/main" val="4062543268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4184787871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311112189"/>
                    </a:ext>
                  </a:extLst>
                </a:gridCol>
                <a:gridCol w="244119">
                  <a:extLst>
                    <a:ext uri="{9D8B030D-6E8A-4147-A177-3AD203B41FA5}">
                      <a16:colId xmlns:a16="http://schemas.microsoft.com/office/drawing/2014/main" val="2406167923"/>
                    </a:ext>
                  </a:extLst>
                </a:gridCol>
                <a:gridCol w="209480">
                  <a:extLst>
                    <a:ext uri="{9D8B030D-6E8A-4147-A177-3AD203B41FA5}">
                      <a16:colId xmlns:a16="http://schemas.microsoft.com/office/drawing/2014/main" val="3147658433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3967850857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885276696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450710501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2526461842"/>
                    </a:ext>
                  </a:extLst>
                </a:gridCol>
                <a:gridCol w="244119">
                  <a:extLst>
                    <a:ext uri="{9D8B030D-6E8A-4147-A177-3AD203B41FA5}">
                      <a16:colId xmlns:a16="http://schemas.microsoft.com/office/drawing/2014/main" val="69295147"/>
                    </a:ext>
                  </a:extLst>
                </a:gridCol>
                <a:gridCol w="209480">
                  <a:extLst>
                    <a:ext uri="{9D8B030D-6E8A-4147-A177-3AD203B41FA5}">
                      <a16:colId xmlns:a16="http://schemas.microsoft.com/office/drawing/2014/main" val="286774607"/>
                    </a:ext>
                  </a:extLst>
                </a:gridCol>
                <a:gridCol w="209480">
                  <a:extLst>
                    <a:ext uri="{9D8B030D-6E8A-4147-A177-3AD203B41FA5}">
                      <a16:colId xmlns:a16="http://schemas.microsoft.com/office/drawing/2014/main" val="4028081061"/>
                    </a:ext>
                  </a:extLst>
                </a:gridCol>
                <a:gridCol w="244119">
                  <a:extLst>
                    <a:ext uri="{9D8B030D-6E8A-4147-A177-3AD203B41FA5}">
                      <a16:colId xmlns:a16="http://schemas.microsoft.com/office/drawing/2014/main" val="346445702"/>
                    </a:ext>
                  </a:extLst>
                </a:gridCol>
                <a:gridCol w="226799">
                  <a:extLst>
                    <a:ext uri="{9D8B030D-6E8A-4147-A177-3AD203B41FA5}">
                      <a16:colId xmlns:a16="http://schemas.microsoft.com/office/drawing/2014/main" val="3648264508"/>
                    </a:ext>
                  </a:extLst>
                </a:gridCol>
              </a:tblGrid>
              <a:tr h="273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업무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월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월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월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19080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캐릭터 및 좀비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78279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맵 설계 및 구현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사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막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52425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아이템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92890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991908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테스트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078911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서버 프레임워크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49051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서버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클라이언트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연동 및 동기화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9071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사운드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879296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회원가입 및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456335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68427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캐릭터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좀비 모델링 및 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26822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아이템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79457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건축물 및 장애물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이동수단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20183"/>
                  </a:ext>
                </a:extLst>
              </a:tr>
              <a:tr h="2408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 이미지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0189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05D7B-458A-4E18-A318-FF9C910D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AD6C44-9DA2-4708-A39E-A85ADF85F977}"/>
              </a:ext>
            </a:extLst>
          </p:cNvPr>
          <p:cNvGrpSpPr/>
          <p:nvPr/>
        </p:nvGrpSpPr>
        <p:grpSpPr>
          <a:xfrm>
            <a:off x="3131840" y="6400412"/>
            <a:ext cx="4752529" cy="276999"/>
            <a:chOff x="1507824" y="6079351"/>
            <a:chExt cx="4752529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AE7322-11A2-4C6E-8DC7-BA6BBE52C3D0}"/>
                </a:ext>
              </a:extLst>
            </p:cNvPr>
            <p:cNvSpPr txBox="1"/>
            <p:nvPr/>
          </p:nvSpPr>
          <p:spPr>
            <a:xfrm>
              <a:off x="1619673" y="6079351"/>
              <a:ext cx="464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  </a:t>
              </a:r>
              <a:r>
                <a:rPr lang="ko-KR" altLang="en-US" sz="1200" dirty="0" err="1"/>
                <a:t>황성섭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클라</a:t>
              </a:r>
              <a:r>
                <a:rPr lang="en-US" altLang="ko-KR" sz="1200" dirty="0"/>
                <a:t>)               </a:t>
              </a:r>
              <a:r>
                <a:rPr lang="ko-KR" altLang="en-US" sz="1200" dirty="0" err="1"/>
                <a:t>권창현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서버</a:t>
              </a:r>
              <a:r>
                <a:rPr lang="en-US" altLang="ko-KR" sz="1200" dirty="0"/>
                <a:t>)              </a:t>
              </a:r>
              <a:r>
                <a:rPr lang="ko-KR" altLang="en-US" sz="1200" dirty="0"/>
                <a:t>송슬기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그래픽</a:t>
              </a:r>
              <a:r>
                <a:rPr lang="en-US" altLang="ko-KR" sz="1200" dirty="0"/>
                <a:t>)           </a:t>
              </a:r>
              <a:endParaRPr lang="ko-KR" altLang="en-US" sz="12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D945F5-CB2E-4FC9-AE3C-8FF874FA60D1}"/>
                </a:ext>
              </a:extLst>
            </p:cNvPr>
            <p:cNvSpPr/>
            <p:nvPr/>
          </p:nvSpPr>
          <p:spPr>
            <a:xfrm>
              <a:off x="3153231" y="6087872"/>
              <a:ext cx="223696" cy="2340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FCAF48-4BE8-414E-836C-F5D0F5B3B4E1}"/>
                </a:ext>
              </a:extLst>
            </p:cNvPr>
            <p:cNvSpPr/>
            <p:nvPr/>
          </p:nvSpPr>
          <p:spPr>
            <a:xfrm>
              <a:off x="4788024" y="6087872"/>
              <a:ext cx="223696" cy="23402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0860F1-D0A6-4B3C-BABC-B725A712D193}"/>
                </a:ext>
              </a:extLst>
            </p:cNvPr>
            <p:cNvSpPr/>
            <p:nvPr/>
          </p:nvSpPr>
          <p:spPr>
            <a:xfrm>
              <a:off x="1507824" y="6098332"/>
              <a:ext cx="223696" cy="23402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E3E7B9-C574-4356-93BA-8286448D471B}"/>
              </a:ext>
            </a:extLst>
          </p:cNvPr>
          <p:cNvSpPr txBox="1"/>
          <p:nvPr/>
        </p:nvSpPr>
        <p:spPr>
          <a:xfrm>
            <a:off x="659098" y="5870586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중간 발표까지의 개발계획 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 err="1">
                <a:solidFill>
                  <a:srgbClr val="FF0000"/>
                </a:solidFill>
              </a:rPr>
              <a:t>도시맵을</a:t>
            </a:r>
            <a:r>
              <a:rPr lang="ko-KR" altLang="en-US" sz="1400" b="1" dirty="0">
                <a:solidFill>
                  <a:srgbClr val="FF0000"/>
                </a:solidFill>
              </a:rPr>
              <a:t> 바탕으로 일반 및 좀비 모드까지 기본적인 게임플레이 가능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7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ea typeface="맑은 고딕" panose="020B0503020000020004" pitchFamily="50" charset="-127"/>
              </a:rPr>
              <a:t>목차</a:t>
            </a:r>
            <a:endParaRPr lang="en-US" altLang="ko-KR" sz="3200" spc="-150" dirty="0">
              <a:ln>
                <a:solidFill>
                  <a:schemeClr val="tx1">
                    <a:alpha val="20000"/>
                  </a:schemeClr>
                </a:solidFill>
              </a:ln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AA4250-5F85-4670-9BDE-0E2EFC0C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2E72ACF-456B-43F3-9AB9-3F95B483A2A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43608" y="1484784"/>
            <a:ext cx="51845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연구 목적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방법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 및 중점 연구분야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비교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 구성원 역할 분담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8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81632-365C-4F8E-8486-04B3048F6054}"/>
              </a:ext>
            </a:extLst>
          </p:cNvPr>
          <p:cNvSpPr txBox="1"/>
          <p:nvPr/>
        </p:nvSpPr>
        <p:spPr>
          <a:xfrm>
            <a:off x="2411760" y="2852936"/>
            <a:ext cx="4680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/>
              <a:t>감사합니다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F51E6-9F27-4DD7-8AA7-C43E0914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7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연구 목적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241A-C681-40AD-BB6B-DC787E1283A6}"/>
              </a:ext>
            </a:extLst>
          </p:cNvPr>
          <p:cNvSpPr txBox="1"/>
          <p:nvPr/>
        </p:nvSpPr>
        <p:spPr>
          <a:xfrm>
            <a:off x="899592" y="1613406"/>
            <a:ext cx="813690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Unity3D </a:t>
            </a:r>
            <a:r>
              <a:rPr lang="ko-KR" altLang="en-US" b="1" dirty="0"/>
              <a:t>엔진을 이용한 </a:t>
            </a:r>
            <a:r>
              <a:rPr lang="en-US" altLang="ko-KR" b="1" dirty="0"/>
              <a:t>PC </a:t>
            </a:r>
            <a:r>
              <a:rPr lang="ko-KR" altLang="en-US" b="1" dirty="0"/>
              <a:t>게임 제작</a:t>
            </a:r>
            <a:endParaRPr lang="en-US" altLang="ko-KR" b="1" dirty="0"/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IOCP </a:t>
            </a:r>
            <a:r>
              <a:rPr lang="ko-KR" altLang="en-US" b="1" dirty="0"/>
              <a:t>서버를 이용한 최대 </a:t>
            </a:r>
            <a:r>
              <a:rPr lang="en-US" altLang="ko-KR" b="1" dirty="0"/>
              <a:t>50</a:t>
            </a:r>
            <a:r>
              <a:rPr lang="ko-KR" altLang="en-US" b="1" dirty="0"/>
              <a:t>명의 유저 접속 및 플레이</a:t>
            </a:r>
            <a:endParaRPr lang="en-US" altLang="ko-KR" b="1" dirty="0"/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일정에 맞는 분할 작업으로 팀프로젝트 협업 능력 배양</a:t>
            </a:r>
            <a:endParaRPr lang="en-US" altLang="ko-KR" b="1" dirty="0"/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팀원과의 주 </a:t>
            </a:r>
            <a:r>
              <a:rPr lang="en-US" altLang="ko-KR" b="1" dirty="0"/>
              <a:t>2</a:t>
            </a:r>
            <a:r>
              <a:rPr lang="ko-KR" altLang="en-US" b="1" dirty="0"/>
              <a:t>회 이상 커뮤니케이션을 통해 기획 의도에 맞게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 개발 진행 방향을 확인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6928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241A-C681-40AD-BB6B-DC787E1283A6}"/>
              </a:ext>
            </a:extLst>
          </p:cNvPr>
          <p:cNvSpPr txBox="1"/>
          <p:nvPr/>
        </p:nvSpPr>
        <p:spPr>
          <a:xfrm>
            <a:off x="1403648" y="4365104"/>
            <a:ext cx="70567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500" b="1" dirty="0"/>
              <a:t>장르 </a:t>
            </a:r>
            <a:r>
              <a:rPr lang="en-US" altLang="ko-KR" sz="1500" b="1" dirty="0"/>
              <a:t>: 3</a:t>
            </a:r>
            <a:r>
              <a:rPr lang="ko-KR" altLang="en-US" sz="1500" b="1" dirty="0"/>
              <a:t>인칭 슈팅 게임 </a:t>
            </a:r>
            <a:r>
              <a:rPr lang="en-US" altLang="ko-KR" sz="1500" b="1" dirty="0"/>
              <a:t>(TPS)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시점 </a:t>
            </a:r>
            <a:r>
              <a:rPr lang="en-US" altLang="ko-KR" sz="1500" b="1" dirty="0"/>
              <a:t>: </a:t>
            </a:r>
            <a:r>
              <a:rPr lang="ko-KR" altLang="en-US" sz="1500" b="1" dirty="0" err="1"/>
              <a:t>쿼터뷰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+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백뷰</a:t>
            </a:r>
            <a:endParaRPr lang="en-US" altLang="ko-KR" sz="15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플랫폼 </a:t>
            </a:r>
            <a:r>
              <a:rPr lang="en-US" altLang="ko-KR" sz="1500" b="1" dirty="0"/>
              <a:t>: PC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500" b="1" dirty="0"/>
              <a:t>커스텀 아이템을 통해서 플레이어 마다 개성을 표현할 수 있으며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     </a:t>
            </a:r>
            <a:r>
              <a:rPr lang="ko-KR" altLang="en-US" sz="1500" b="1" dirty="0"/>
              <a:t>최대 </a:t>
            </a:r>
            <a:r>
              <a:rPr lang="en-US" altLang="ko-KR" sz="1500" b="1" dirty="0"/>
              <a:t>50</a:t>
            </a:r>
            <a:r>
              <a:rPr lang="ko-KR" altLang="en-US" sz="1500" b="1" dirty="0"/>
              <a:t>명의 플레이어가 전투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및 생존을 하며 최후의 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인으로 살아남는 게임</a:t>
            </a:r>
            <a:endParaRPr lang="en-US" altLang="ko-KR" sz="1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5D015D-CA19-4C4A-9E67-515B75EB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45" y="1340768"/>
            <a:ext cx="5887565" cy="29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벡뷰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5955B-A77D-47C6-B9B8-03E485B145A4}"/>
              </a:ext>
            </a:extLst>
          </p:cNvPr>
          <p:cNvSpPr txBox="1"/>
          <p:nvPr/>
        </p:nvSpPr>
        <p:spPr>
          <a:xfrm>
            <a:off x="683568" y="1700808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전체적인 플레이는 익숙한 쿼터뷰 시점으로 게임의 흐름을 파악하기 용이하여</a:t>
            </a:r>
            <a:r>
              <a:rPr lang="en-US" altLang="ko-KR" sz="1600" b="1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     빠르게 적응하며 플레이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할 수 있도록 하는 것이다</a:t>
            </a:r>
            <a:r>
              <a:rPr lang="en-US" altLang="ko-KR" sz="1600" b="1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하지만 생존이라는 주제에서 </a:t>
            </a:r>
            <a:r>
              <a:rPr lang="ko-KR" altLang="en-US" sz="1600" b="1" dirty="0" err="1"/>
              <a:t>쿼터뷰로</a:t>
            </a:r>
            <a:r>
              <a:rPr lang="ko-KR" altLang="en-US" sz="1600" b="1" dirty="0"/>
              <a:t> 느끼기 힘든 긴장감을 살리기 위해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집안을 들어갈 경우 시점이 변경되도록 한다</a:t>
            </a:r>
            <a:r>
              <a:rPr lang="en-US" altLang="ko-KR" sz="16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0C837-EDC1-4FFC-ADF6-C4311DA78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29708"/>
            <a:ext cx="4368054" cy="2226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FC547-4F30-48B6-A82A-56C9DA123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29708"/>
            <a:ext cx="4469697" cy="2226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458F9-7979-4EE6-B00D-97BFE227A5E3}"/>
              </a:ext>
            </a:extLst>
          </p:cNvPr>
          <p:cNvSpPr txBox="1"/>
          <p:nvPr/>
        </p:nvSpPr>
        <p:spPr>
          <a:xfrm>
            <a:off x="1838296" y="63898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쿼터뷰</a:t>
            </a:r>
            <a:r>
              <a:rPr lang="ko-KR" altLang="en-US" sz="1400" b="1" dirty="0"/>
              <a:t> 시점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6936-7301-47F6-B088-D0213BF8DF1E}"/>
              </a:ext>
            </a:extLst>
          </p:cNvPr>
          <p:cNvSpPr txBox="1"/>
          <p:nvPr/>
        </p:nvSpPr>
        <p:spPr>
          <a:xfrm>
            <a:off x="6381713" y="6356350"/>
            <a:ext cx="103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벡뷰</a:t>
            </a:r>
            <a:r>
              <a:rPr lang="ko-KR" altLang="en-US" sz="1400" b="1" dirty="0"/>
              <a:t> 시점</a:t>
            </a:r>
          </a:p>
        </p:txBody>
      </p:sp>
    </p:spTree>
    <p:extLst>
      <p:ext uri="{BB962C8B-B14F-4D97-AF65-F5344CB8AC3E}">
        <p14:creationId xmlns:p14="http://schemas.microsoft.com/office/powerpoint/2010/main" val="339242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669B25CA-7CD9-4C55-9B8E-CF2BE367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1881186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70336-56FE-4C65-BEE7-14DC06FE3140}"/>
              </a:ext>
            </a:extLst>
          </p:cNvPr>
          <p:cNvSpPr txBox="1"/>
          <p:nvPr/>
        </p:nvSpPr>
        <p:spPr>
          <a:xfrm>
            <a:off x="819597" y="1956007"/>
            <a:ext cx="28803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총기류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가장 </a:t>
            </a:r>
            <a:r>
              <a:rPr lang="ko-KR" altLang="en-US" sz="1400" b="1" dirty="0">
                <a:solidFill>
                  <a:srgbClr val="FF0000"/>
                </a:solidFill>
              </a:rPr>
              <a:t>기본적인 전투 아이템</a:t>
            </a:r>
            <a:r>
              <a:rPr lang="ko-KR" altLang="en-US" sz="1400" b="1" dirty="0"/>
              <a:t>이다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원거리에서 적을 사살할 수 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1028" name="Picture 4" descr="근접무기에 대한 이미지 검색결과">
            <a:extLst>
              <a:ext uri="{FF2B5EF4-FFF2-40B4-BE49-F238E27FC236}">
                <a16:creationId xmlns:a16="http://schemas.microsoft.com/office/drawing/2014/main" id="{93E884E8-70B9-4161-A079-3DF7C8B8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44" y="122914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8AC3BA-FC12-45FD-A16D-0BAABCC07BBA}"/>
              </a:ext>
            </a:extLst>
          </p:cNvPr>
          <p:cNvSpPr txBox="1"/>
          <p:nvPr/>
        </p:nvSpPr>
        <p:spPr>
          <a:xfrm>
            <a:off x="4149694" y="1956007"/>
            <a:ext cx="48070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근접 무기류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근거리 공격으로 극초반에 효율적이다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후반부 플레이어가 탄약을 다 소비하였을 때 </a:t>
            </a:r>
            <a:r>
              <a:rPr lang="ko-KR" altLang="en-US" sz="1400" b="1" dirty="0">
                <a:solidFill>
                  <a:srgbClr val="FF0000"/>
                </a:solidFill>
              </a:rPr>
              <a:t>최후의 수단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09454EC6-AA65-4D87-BE2E-A1E10E5D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42936"/>
            <a:ext cx="1102311" cy="93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517E66-09C1-402E-80DF-ACB3BA5A2F70}"/>
              </a:ext>
            </a:extLst>
          </p:cNvPr>
          <p:cNvSpPr txBox="1"/>
          <p:nvPr/>
        </p:nvSpPr>
        <p:spPr>
          <a:xfrm>
            <a:off x="4149694" y="4170160"/>
            <a:ext cx="48070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치료제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플레이어가 체력이 저하되었을 때 사용 가능하다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사용할 때 짧은 시간이 필요하다 </a:t>
            </a:r>
            <a:r>
              <a:rPr lang="en-US" altLang="ko-KR" sz="1400" b="1" dirty="0"/>
              <a:t>= </a:t>
            </a:r>
            <a:r>
              <a:rPr lang="ko-KR" altLang="en-US" sz="1400" b="1" dirty="0">
                <a:solidFill>
                  <a:srgbClr val="FF0000"/>
                </a:solidFill>
              </a:rPr>
              <a:t>안전한 지역에서 사용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DBAD3-777B-4A23-973A-C6B18FEA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388" y="3342936"/>
            <a:ext cx="1223892" cy="1014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B66780-EC5D-4F90-A57A-12B75DE434C7}"/>
              </a:ext>
            </a:extLst>
          </p:cNvPr>
          <p:cNvSpPr txBox="1"/>
          <p:nvPr/>
        </p:nvSpPr>
        <p:spPr>
          <a:xfrm>
            <a:off x="819597" y="4170160"/>
            <a:ext cx="32483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/>
              <a:t>탄약류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탄약이 없으면 총기는 </a:t>
            </a:r>
            <a:r>
              <a:rPr lang="ko-KR" altLang="en-US" sz="1400" b="1" dirty="0">
                <a:solidFill>
                  <a:srgbClr val="FF0000"/>
                </a:solidFill>
              </a:rPr>
              <a:t>쓸모가 없다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총기와 함께 </a:t>
            </a:r>
            <a:r>
              <a:rPr lang="ko-KR" altLang="en-US" sz="1400" b="1" dirty="0">
                <a:solidFill>
                  <a:srgbClr val="FF0000"/>
                </a:solidFill>
              </a:rPr>
              <a:t>필수</a:t>
            </a:r>
            <a:r>
              <a:rPr lang="ko-KR" altLang="en-US" sz="1400" b="1" dirty="0"/>
              <a:t>로 확보해야 한다</a:t>
            </a:r>
            <a:r>
              <a:rPr lang="en-US" altLang="ko-KR" sz="1400" b="1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90D68-D09E-4D38-85C2-90D3B05EA6AD}"/>
              </a:ext>
            </a:extLst>
          </p:cNvPr>
          <p:cNvSpPr txBox="1"/>
          <p:nvPr/>
        </p:nvSpPr>
        <p:spPr>
          <a:xfrm>
            <a:off x="2254424" y="5518696"/>
            <a:ext cx="480701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/>
              <a:t>방어구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플레이어의 </a:t>
            </a:r>
            <a:r>
              <a:rPr lang="ko-KR" altLang="en-US" sz="1400" b="1" dirty="0">
                <a:solidFill>
                  <a:srgbClr val="FF0000"/>
                </a:solidFill>
              </a:rPr>
              <a:t>방어력</a:t>
            </a:r>
            <a:r>
              <a:rPr lang="ko-KR" altLang="en-US" sz="1400" b="1" dirty="0"/>
              <a:t>을 증가 시킨다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적과의 전투에서 오래 버틸 수 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040" name="Picture 16" descr="관련 이미지">
            <a:extLst>
              <a:ext uri="{FF2B5EF4-FFF2-40B4-BE49-F238E27FC236}">
                <a16:creationId xmlns:a16="http://schemas.microsoft.com/office/drawing/2014/main" id="{67364ADC-5B77-4C42-933F-52BAC581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80" y="5471413"/>
            <a:ext cx="1176277" cy="11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55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UI</a:t>
            </a: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E37F5-5B8E-4668-AFC3-7814A53A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9" y="2204864"/>
            <a:ext cx="8387701" cy="39354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D95FF3-A867-473E-A79C-D823D9268101}"/>
              </a:ext>
            </a:extLst>
          </p:cNvPr>
          <p:cNvSpPr/>
          <p:nvPr/>
        </p:nvSpPr>
        <p:spPr>
          <a:xfrm>
            <a:off x="3635895" y="5877272"/>
            <a:ext cx="187220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플레이어 체력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4BB77-FAFE-4C0C-8BD4-7E270E4A4D4B}"/>
              </a:ext>
            </a:extLst>
          </p:cNvPr>
          <p:cNvSpPr/>
          <p:nvPr/>
        </p:nvSpPr>
        <p:spPr>
          <a:xfrm>
            <a:off x="3635895" y="5661248"/>
            <a:ext cx="1872208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플레이어 방어력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C6E99-ACDC-4356-925E-B3F67C519939}"/>
              </a:ext>
            </a:extLst>
          </p:cNvPr>
          <p:cNvSpPr/>
          <p:nvPr/>
        </p:nvSpPr>
        <p:spPr>
          <a:xfrm>
            <a:off x="6810672" y="2276872"/>
            <a:ext cx="18825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전체 킬 로그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DC05F-64B9-47D5-AA9B-EBB71C78496B}"/>
              </a:ext>
            </a:extLst>
          </p:cNvPr>
          <p:cNvSpPr txBox="1"/>
          <p:nvPr/>
        </p:nvSpPr>
        <p:spPr>
          <a:xfrm>
            <a:off x="378148" y="1781125"/>
            <a:ext cx="26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인게임</a:t>
            </a:r>
            <a:r>
              <a:rPr lang="ko-KR" altLang="en-US" dirty="0"/>
              <a:t> 플레이화면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47FAD5-2284-41D1-AA6E-8A2B119CEFEF}"/>
              </a:ext>
            </a:extLst>
          </p:cNvPr>
          <p:cNvSpPr/>
          <p:nvPr/>
        </p:nvSpPr>
        <p:spPr>
          <a:xfrm>
            <a:off x="7380312" y="5157192"/>
            <a:ext cx="1312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미니맵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69A20-D704-472F-B3D8-77CBCBC8FDCA}"/>
              </a:ext>
            </a:extLst>
          </p:cNvPr>
          <p:cNvSpPr/>
          <p:nvPr/>
        </p:nvSpPr>
        <p:spPr>
          <a:xfrm>
            <a:off x="3635895" y="5157192"/>
            <a:ext cx="1872208" cy="457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현재 무기</a:t>
            </a:r>
            <a:endParaRPr lang="en-US" altLang="ko-KR" sz="1400" dirty="0"/>
          </a:p>
          <a:p>
            <a:pPr algn="ctr"/>
            <a:r>
              <a:rPr lang="en-US" altLang="ko-KR" sz="1400" dirty="0"/>
              <a:t>(15</a:t>
            </a:r>
            <a:r>
              <a:rPr lang="ko-KR" altLang="en-US" sz="1400" dirty="0"/>
              <a:t> </a:t>
            </a:r>
            <a:r>
              <a:rPr lang="en-US" altLang="ko-KR" sz="1400" dirty="0"/>
              <a:t>/ 40)(200)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435082-80AD-49AF-B647-2D9B2C07450A}"/>
              </a:ext>
            </a:extLst>
          </p:cNvPr>
          <p:cNvCxnSpPr/>
          <p:nvPr/>
        </p:nvCxnSpPr>
        <p:spPr>
          <a:xfrm flipV="1">
            <a:off x="2987824" y="5445224"/>
            <a:ext cx="936104" cy="168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85C7CB-5128-4798-AA44-6D61DF6D68D5}"/>
              </a:ext>
            </a:extLst>
          </p:cNvPr>
          <p:cNvSpPr/>
          <p:nvPr/>
        </p:nvSpPr>
        <p:spPr>
          <a:xfrm>
            <a:off x="755576" y="5529721"/>
            <a:ext cx="2182517" cy="40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장전수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최대장전수</a:t>
            </a:r>
            <a:r>
              <a:rPr lang="en-US" altLang="ko-KR" sz="1200" b="1" dirty="0"/>
              <a:t> (</a:t>
            </a:r>
            <a:r>
              <a:rPr lang="ko-KR" altLang="en-US" sz="1200" b="1" dirty="0" err="1"/>
              <a:t>탄약량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1465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UI</a:t>
            </a: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DC05F-64B9-47D5-AA9B-EBB71C78496B}"/>
              </a:ext>
            </a:extLst>
          </p:cNvPr>
          <p:cNvSpPr txBox="1"/>
          <p:nvPr/>
        </p:nvSpPr>
        <p:spPr>
          <a:xfrm>
            <a:off x="378149" y="1781125"/>
            <a:ext cx="25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인게임</a:t>
            </a:r>
            <a:r>
              <a:rPr lang="ko-KR" altLang="en-US" dirty="0"/>
              <a:t> 인벤토리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7AA937-0101-4AF5-81A0-74CA587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5" y="2179886"/>
            <a:ext cx="7856873" cy="41764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B32039-8CA2-4BBC-9F7D-22D5E03FB7E7}"/>
              </a:ext>
            </a:extLst>
          </p:cNvPr>
          <p:cNvSpPr/>
          <p:nvPr/>
        </p:nvSpPr>
        <p:spPr>
          <a:xfrm>
            <a:off x="6084168" y="2636912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 무기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AA84AC-EE6A-48F0-B8C7-832611FEF5A0}"/>
              </a:ext>
            </a:extLst>
          </p:cNvPr>
          <p:cNvSpPr/>
          <p:nvPr/>
        </p:nvSpPr>
        <p:spPr>
          <a:xfrm>
            <a:off x="6084168" y="3499272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보조 무기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7C5468-F2B4-41E2-BC9A-313AA3BCCE80}"/>
              </a:ext>
            </a:extLst>
          </p:cNvPr>
          <p:cNvSpPr/>
          <p:nvPr/>
        </p:nvSpPr>
        <p:spPr>
          <a:xfrm>
            <a:off x="6084168" y="5097946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근접 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D5EF4-91B3-472C-B9E2-E5204F5181A3}"/>
              </a:ext>
            </a:extLst>
          </p:cNvPr>
          <p:cNvSpPr/>
          <p:nvPr/>
        </p:nvSpPr>
        <p:spPr>
          <a:xfrm>
            <a:off x="5508104" y="2708920"/>
            <a:ext cx="288032" cy="2808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326546-7286-48BA-B3F8-D6545C4E83D6}"/>
              </a:ext>
            </a:extLst>
          </p:cNvPr>
          <p:cNvSpPr/>
          <p:nvPr/>
        </p:nvSpPr>
        <p:spPr>
          <a:xfrm>
            <a:off x="3347866" y="2636912"/>
            <a:ext cx="360038" cy="1872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5B3AC4-B080-4E57-8115-94A520B83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38" y="2708920"/>
            <a:ext cx="923925" cy="2286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CD97FD-474B-4D2B-8E03-A8860948C306}"/>
              </a:ext>
            </a:extLst>
          </p:cNvPr>
          <p:cNvSpPr/>
          <p:nvPr/>
        </p:nvSpPr>
        <p:spPr>
          <a:xfrm>
            <a:off x="2237829" y="2959212"/>
            <a:ext cx="923925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아이템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7754D6-D9C6-4E6E-B1CC-82238492354B}"/>
              </a:ext>
            </a:extLst>
          </p:cNvPr>
          <p:cNvSpPr/>
          <p:nvPr/>
        </p:nvSpPr>
        <p:spPr>
          <a:xfrm>
            <a:off x="1027038" y="2959212"/>
            <a:ext cx="922759" cy="234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아이템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444AA0-E6F2-4D98-B8D8-D5B683C04B0F}"/>
              </a:ext>
            </a:extLst>
          </p:cNvPr>
          <p:cNvSpPr/>
          <p:nvPr/>
        </p:nvSpPr>
        <p:spPr>
          <a:xfrm>
            <a:off x="977688" y="5536119"/>
            <a:ext cx="2586199" cy="79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클릭이나 드래그를 통해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보유 아이템으로 이동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D03D1E8-18C2-4949-9BE5-9C45F3A9F222}"/>
              </a:ext>
            </a:extLst>
          </p:cNvPr>
          <p:cNvCxnSpPr>
            <a:cxnSpLocks/>
          </p:cNvCxnSpPr>
          <p:nvPr/>
        </p:nvCxnSpPr>
        <p:spPr>
          <a:xfrm flipV="1">
            <a:off x="1763689" y="4941168"/>
            <a:ext cx="1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84523703-056C-42BA-B1DC-20A5FB0B2ED8}"/>
              </a:ext>
            </a:extLst>
          </p:cNvPr>
          <p:cNvCxnSpPr>
            <a:cxnSpLocks/>
          </p:cNvCxnSpPr>
          <p:nvPr/>
        </p:nvCxnSpPr>
        <p:spPr>
          <a:xfrm flipH="1" flipV="1">
            <a:off x="3001942" y="4753458"/>
            <a:ext cx="596139" cy="312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49CC1AAA-C951-43D8-8EC6-9C7D6254B873}"/>
              </a:ext>
            </a:extLst>
          </p:cNvPr>
          <p:cNvSpPr/>
          <p:nvPr/>
        </p:nvSpPr>
        <p:spPr>
          <a:xfrm>
            <a:off x="3563887" y="4885850"/>
            <a:ext cx="2437928" cy="54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아이템 클릭 시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사용 및 장착</a:t>
            </a:r>
          </a:p>
        </p:txBody>
      </p:sp>
    </p:spTree>
    <p:extLst>
      <p:ext uri="{BB962C8B-B14F-4D97-AF65-F5344CB8AC3E}">
        <p14:creationId xmlns:p14="http://schemas.microsoft.com/office/powerpoint/2010/main" val="422123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9552" y="3859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특징 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UI</a:t>
            </a:r>
          </a:p>
        </p:txBody>
      </p:sp>
      <p:sp>
        <p:nvSpPr>
          <p:cNvPr id="31" name="직각 삼각형 30"/>
          <p:cNvSpPr/>
          <p:nvPr/>
        </p:nvSpPr>
        <p:spPr>
          <a:xfrm flipH="1" flipV="1">
            <a:off x="5911957" y="0"/>
            <a:ext cx="3263056" cy="18002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2D521-295A-4551-B992-1D908DAB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2ACF-456B-43F3-9AB9-3F95B483A2A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DC05F-64B9-47D5-AA9B-EBB71C78496B}"/>
              </a:ext>
            </a:extLst>
          </p:cNvPr>
          <p:cNvSpPr txBox="1"/>
          <p:nvPr/>
        </p:nvSpPr>
        <p:spPr>
          <a:xfrm>
            <a:off x="378148" y="1781125"/>
            <a:ext cx="340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로비 캐릭터 커스텀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C420A-F24D-4670-829A-EDAD4760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33" y="2179776"/>
            <a:ext cx="6966933" cy="3946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F57D90-6C7A-471B-B78E-5C6DCBA28459}"/>
              </a:ext>
            </a:extLst>
          </p:cNvPr>
          <p:cNvSpPr/>
          <p:nvPr/>
        </p:nvSpPr>
        <p:spPr>
          <a:xfrm>
            <a:off x="3563888" y="4534207"/>
            <a:ext cx="4491578" cy="159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300" b="1" dirty="0" err="1"/>
              <a:t>인게임</a:t>
            </a:r>
            <a:r>
              <a:rPr lang="ko-KR" altLang="en-US" sz="1300" b="1" dirty="0"/>
              <a:t> 종료 시 순위 및 킬 수에 따른 골드 지급</a:t>
            </a:r>
            <a:endParaRPr lang="en-US" altLang="ko-KR" sz="1300" b="1" dirty="0"/>
          </a:p>
          <a:p>
            <a:pPr algn="ctr"/>
            <a:endParaRPr lang="en-US" altLang="ko-KR" sz="1300" b="1" dirty="0"/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300" b="1" dirty="0"/>
              <a:t>골드로 랜덤박스를 구매 할 수 있으며 박스에서는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여러 옷이 등장한다</a:t>
            </a:r>
            <a:r>
              <a:rPr lang="en-US" altLang="ko-KR" sz="1300" b="1" dirty="0"/>
              <a:t>.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300" b="1" dirty="0"/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300" b="1" dirty="0"/>
              <a:t>옷으로 캐릭터를 꾸밀 수 있으며 인게임에도 적용된다</a:t>
            </a:r>
            <a:r>
              <a:rPr lang="en-US" altLang="ko-KR" sz="1300" b="1" dirty="0"/>
              <a:t>.</a:t>
            </a:r>
            <a:endParaRPr lang="ko-KR" altLang="en-US" sz="13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628A6-3590-4984-9C00-BF482AEA0777}"/>
              </a:ext>
            </a:extLst>
          </p:cNvPr>
          <p:cNvSpPr/>
          <p:nvPr/>
        </p:nvSpPr>
        <p:spPr>
          <a:xfrm>
            <a:off x="4067944" y="2996951"/>
            <a:ext cx="288032" cy="15330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8F1B15-0B70-44CE-A454-4B8055302C8E}"/>
              </a:ext>
            </a:extLst>
          </p:cNvPr>
          <p:cNvSpPr/>
          <p:nvPr/>
        </p:nvSpPr>
        <p:spPr>
          <a:xfrm>
            <a:off x="1835696" y="3284984"/>
            <a:ext cx="72008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5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1399</Words>
  <Application>Microsoft Office PowerPoint</Application>
  <PresentationFormat>화면 슬라이드 쇼(4:3)</PresentationFormat>
  <Paragraphs>309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yonghyun</dc:creator>
  <cp:lastModifiedBy>sungseop hwang</cp:lastModifiedBy>
  <cp:revision>276</cp:revision>
  <dcterms:created xsi:type="dcterms:W3CDTF">2014-03-22T01:09:39Z</dcterms:created>
  <dcterms:modified xsi:type="dcterms:W3CDTF">2017-12-25T09:17:31Z</dcterms:modified>
</cp:coreProperties>
</file>